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8"/>
  </p:notesMasterIdLst>
  <p:sldIdLst>
    <p:sldId id="256" r:id="rId2"/>
    <p:sldId id="463" r:id="rId3"/>
    <p:sldId id="502" r:id="rId4"/>
    <p:sldId id="503" r:id="rId5"/>
    <p:sldId id="497" r:id="rId6"/>
    <p:sldId id="486" r:id="rId7"/>
    <p:sldId id="504" r:id="rId8"/>
    <p:sldId id="487" r:id="rId9"/>
    <p:sldId id="505" r:id="rId10"/>
    <p:sldId id="483" r:id="rId11"/>
    <p:sldId id="484" r:id="rId12"/>
    <p:sldId id="485" r:id="rId13"/>
    <p:sldId id="490" r:id="rId14"/>
    <p:sldId id="492" r:id="rId15"/>
    <p:sldId id="489" r:id="rId16"/>
    <p:sldId id="501" r:id="rId17"/>
    <p:sldId id="493" r:id="rId18"/>
    <p:sldId id="494" r:id="rId19"/>
    <p:sldId id="495" r:id="rId20"/>
    <p:sldId id="500" r:id="rId21"/>
    <p:sldId id="498" r:id="rId22"/>
    <p:sldId id="477" r:id="rId23"/>
    <p:sldId id="399" r:id="rId24"/>
    <p:sldId id="409" r:id="rId25"/>
    <p:sldId id="481" r:id="rId26"/>
    <p:sldId id="48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61" autoAdjust="0"/>
    <p:restoredTop sz="95326" autoAdjust="0"/>
  </p:normalViewPr>
  <p:slideViewPr>
    <p:cSldViewPr snapToGrid="0">
      <p:cViewPr varScale="1">
        <p:scale>
          <a:sx n="87" d="100"/>
          <a:sy n="87" d="100"/>
        </p:scale>
        <p:origin x="350"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5/22/2021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dirty="0"/>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dirty="0"/>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5/22/2021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dirty="0"/>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github.com/soyuztechnologies/Corporate_Full_Stack_Training/blob/master/Day%204/webapp2/util/formatter.txt" TargetMode="External"/><Relationship Id="rId3" Type="http://schemas.openxmlformats.org/officeDocument/2006/relationships/hyperlink" Target="https://github.com/soyuztechnologies/Corporate_Full_Stack_Training/blob/master/Day%204/webapp2/view/View1.view.txt" TargetMode="External"/><Relationship Id="rId7" Type="http://schemas.openxmlformats.org/officeDocument/2006/relationships/hyperlink" Target="https://github.com/soyuztechnologies/Corporate_Full_Stack_Training/blob/master/Day%204/webapp2/models/fruitdata.txt" TargetMode="External"/><Relationship Id="rId2" Type="http://schemas.openxmlformats.org/officeDocument/2006/relationships/hyperlink" Target="https://github.com/soyuztechnologies/Corporate_Full_Stack_Training/blob/master/Day%204/webapp2/controller/View1.controller.txt" TargetMode="External"/><Relationship Id="rId1" Type="http://schemas.openxmlformats.org/officeDocument/2006/relationships/slideLayout" Target="../slideLayouts/slideLayout2.xml"/><Relationship Id="rId6" Type="http://schemas.openxmlformats.org/officeDocument/2006/relationships/hyperlink" Target="https://github.com/soyuztechnologies/Corporate_Full_Stack_Training/blob/master/Day%204/webapp2/i18n/i18n.txt" TargetMode="External"/><Relationship Id="rId11" Type="http://schemas.openxmlformats.org/officeDocument/2006/relationships/image" Target="../media/image8.jpeg"/><Relationship Id="rId5" Type="http://schemas.openxmlformats.org/officeDocument/2006/relationships/hyperlink" Target="https://github.com/soyuztechnologies/Corporate_Full_Stack_Training/blob/master/Day%204/webapp2/css/style.txt" TargetMode="External"/><Relationship Id="rId10" Type="http://schemas.openxmlformats.org/officeDocument/2006/relationships/image" Target="../media/image2.png"/><Relationship Id="rId4" Type="http://schemas.openxmlformats.org/officeDocument/2006/relationships/hyperlink" Target="https://github.com/soyuztechnologies/Corporate_Full_Stack_Training/blob/master/Day%204/webapp2/Component.txt" TargetMode="External"/><Relationship Id="rId9" Type="http://schemas.openxmlformats.org/officeDocument/2006/relationships/hyperlink" Target="https://github.com/soyuztechnologies/Corporate_Full_Stack_Training/blob/master/Day%204/webapp2/manifest.txt"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github.com/soyuztechnologies/Corporate_Full_Stack_Training/blob/master/Day%204/webapp3/view/App.view.txt" TargetMode="External"/><Relationship Id="rId13" Type="http://schemas.openxmlformats.org/officeDocument/2006/relationships/hyperlink" Target="https://github.com/soyuztechnologies/Corporate_Full_Stack_Training/blob/master/Day%204/webapp3/Component.txt" TargetMode="External"/><Relationship Id="rId3" Type="http://schemas.openxmlformats.org/officeDocument/2006/relationships/hyperlink" Target="https://github.com/soyuztechnologies/Corporate_Full_Stack_Training/blob/master/Day%204/webapp3/controller/View2.controller.txt" TargetMode="External"/><Relationship Id="rId7" Type="http://schemas.openxmlformats.org/officeDocument/2006/relationships/hyperlink" Target="https://github.com/soyuztechnologies/Corporate_Full_Stack_Training/blob/master/Day%204/webapp3/models/fruitdata.txt" TargetMode="External"/><Relationship Id="rId12" Type="http://schemas.openxmlformats.org/officeDocument/2006/relationships/hyperlink" Target="https://github.com/soyuztechnologies/Corporate_Full_Stack_Training/blob/master/Day%204/webapp3/view/View2.view.txt" TargetMode="External"/><Relationship Id="rId2" Type="http://schemas.openxmlformats.org/officeDocument/2006/relationships/hyperlink" Target="https://github.com/soyuztechnologies/Corporate_Full_Stack_Training/blob/master/Day%204/webapp3/controller/View1.controller.txt" TargetMode="External"/><Relationship Id="rId16"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hyperlink" Target="https://github.com/soyuztechnologies/Corporate_Full_Stack_Training/blob/master/Day%204/webapp3/i18n/i18n.txt" TargetMode="External"/><Relationship Id="rId11" Type="http://schemas.openxmlformats.org/officeDocument/2006/relationships/hyperlink" Target="https://github.com/soyuztechnologies/Corporate_Full_Stack_Training/blob/master/Day%204/webapp3/view/View1.view.txt" TargetMode="External"/><Relationship Id="rId5" Type="http://schemas.openxmlformats.org/officeDocument/2006/relationships/hyperlink" Target="https://github.com/soyuztechnologies/Corporate_Full_Stack_Training/blob/master/Day%204/webapp3/controller/Supplier.controller.txt" TargetMode="External"/><Relationship Id="rId15" Type="http://schemas.openxmlformats.org/officeDocument/2006/relationships/image" Target="../media/image2.png"/><Relationship Id="rId10" Type="http://schemas.openxmlformats.org/officeDocument/2006/relationships/hyperlink" Target="https://github.com/soyuztechnologies/Corporate_Full_Stack_Training/blob/master/Day%204/webapp3/view/Supplier.view.txt" TargetMode="External"/><Relationship Id="rId4" Type="http://schemas.openxmlformats.org/officeDocument/2006/relationships/hyperlink" Target="https://github.com/soyuztechnologies/Corporate_Full_Stack_Training/blob/master/Day%204/webapp3/controller/Avengers.controller.txt" TargetMode="External"/><Relationship Id="rId9" Type="http://schemas.openxmlformats.org/officeDocument/2006/relationships/hyperlink" Target="https://github.com/soyuztechnologies/Corporate_Full_Stack_Training/blob/master/Day%204/webapp3/view/Avengers.view.txt" TargetMode="External"/><Relationship Id="rId14" Type="http://schemas.openxmlformats.org/officeDocument/2006/relationships/hyperlink" Target="https://github.com/soyuztechnologies/Corporate_Full_Stack_Training/blob/master/Day%204/webapp3/manifest.txt"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hyperlink" Target="https://sapui5.hana.ondemand.com/#/topic/1b6dcd39a6a74f528b27ddb22f15af0d" TargetMode="External"/><Relationship Id="rId1" Type="http://schemas.openxmlformats.org/officeDocument/2006/relationships/slideLayout" Target="../slideLayouts/slideLayout2.xml"/><Relationship Id="rId6" Type="http://schemas.openxmlformats.org/officeDocument/2006/relationships/hyperlink" Target="https://github.com/soyuztechnologies/Corporate_Full_Stack_Training/blob/master/Day%204/webapp3/manifest.txt" TargetMode="External"/><Relationship Id="rId5" Type="http://schemas.openxmlformats.org/officeDocument/2006/relationships/image" Target="../media/image15.png"/><Relationship Id="rId4" Type="http://schemas.openxmlformats.org/officeDocument/2006/relationships/hyperlink" Target="https://github.com/soyuztechnologies/Corporate_Full_Stack_Training/blob/master/Day%204/webapp3/Component.txt"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3.tiff"/><Relationship Id="rId5" Type="http://schemas.openxmlformats.org/officeDocument/2006/relationships/image" Target="../media/image22.tiff"/><Relationship Id="rId10" Type="http://schemas.openxmlformats.org/officeDocument/2006/relationships/image" Target="../media/image2.png"/><Relationship Id="rId4" Type="http://schemas.openxmlformats.org/officeDocument/2006/relationships/image" Target="../media/image21.tiff"/><Relationship Id="rId9" Type="http://schemas.openxmlformats.org/officeDocument/2006/relationships/hyperlink" Target="https://anubhavtrainings.com/"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6.jpg"/><Relationship Id="rId7" Type="http://schemas.openxmlformats.org/officeDocument/2006/relationships/image" Target="../media/image2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hyperlink" Target="https://experience.sap.com/fiori-design/"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soyuztechnologies/Corporate_Full_Stack_Training/blob/master/Day%204/webapp1/view/View2.view.txt" TargetMode="External"/><Relationship Id="rId3" Type="http://schemas.openxmlformats.org/officeDocument/2006/relationships/hyperlink" Target="https://github.com/soyuztechnologies/Corporate_Full_Stack_Training/blob/master/Day%204/webapp1/controller/BaseController.txt" TargetMode="External"/><Relationship Id="rId7" Type="http://schemas.openxmlformats.org/officeDocument/2006/relationships/hyperlink" Target="https://github.com/soyuztechnologies/Corporate_Full_Stack_Training/blob/master/Day%204/webapp1/view/View1.view.txt" TargetMode="External"/><Relationship Id="rId12" Type="http://schemas.openxmlformats.org/officeDocument/2006/relationships/image" Target="../media/image8.jpeg"/><Relationship Id="rId2" Type="http://schemas.openxmlformats.org/officeDocument/2006/relationships/hyperlink" Target="https://github.com/soyuztechnologies/Corporate_Full_Stack_Training/blob/master/Day%204/webapp1/controller/App.controller.txt" TargetMode="External"/><Relationship Id="rId1" Type="http://schemas.openxmlformats.org/officeDocument/2006/relationships/slideLayout" Target="../slideLayouts/slideLayout7.xml"/><Relationship Id="rId6" Type="http://schemas.openxmlformats.org/officeDocument/2006/relationships/hyperlink" Target="https://github.com/soyuztechnologies/Corporate_Full_Stack_Training/blob/master/Day%204/webapp1/view/App.view.txt" TargetMode="External"/><Relationship Id="rId11" Type="http://schemas.openxmlformats.org/officeDocument/2006/relationships/image" Target="../media/image2.png"/><Relationship Id="rId5" Type="http://schemas.openxmlformats.org/officeDocument/2006/relationships/hyperlink" Target="https://github.com/soyuztechnologies/Corporate_Full_Stack_Training/blob/master/Day%204/webapp1/controller/View2.controller.txt" TargetMode="External"/><Relationship Id="rId10" Type="http://schemas.openxmlformats.org/officeDocument/2006/relationships/hyperlink" Target="https://github.com/soyuztechnologies/Corporate_Full_Stack_Training/blob/master/Day%204/webapp1/index.txt" TargetMode="External"/><Relationship Id="rId4" Type="http://schemas.openxmlformats.org/officeDocument/2006/relationships/hyperlink" Target="https://github.com/soyuztechnologies/Corporate_Full_Stack_Training/blob/master/Day%204/webapp1/controller/View1.controller.txt" TargetMode="External"/><Relationship Id="rId9" Type="http://schemas.openxmlformats.org/officeDocument/2006/relationships/hyperlink" Target="https://github.com/soyuztechnologies/Corporate_Full_Stack_Training/blob/master/Day%204/webapp1/Component.tx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4459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effectLst/>
              </a:rPr>
              <a:t> </a:t>
            </a:r>
            <a:endParaRPr lang="en-US" dirty="0"/>
          </a:p>
        </p:txBody>
      </p:sp>
      <p:sp>
        <p:nvSpPr>
          <p:cNvPr id="4" name="TextBox 3"/>
          <p:cNvSpPr txBox="1"/>
          <p:nvPr/>
        </p:nvSpPr>
        <p:spPr>
          <a:xfrm>
            <a:off x="122712" y="154049"/>
            <a:ext cx="10205643" cy="2369880"/>
          </a:xfrm>
          <a:prstGeom prst="rect">
            <a:avLst/>
          </a:prstGeom>
          <a:noFill/>
        </p:spPr>
        <p:txBody>
          <a:bodyPr wrap="square" rtlCol="0">
            <a:spAutoFit/>
          </a:bodyPr>
          <a:lstStyle/>
          <a:p>
            <a:r>
              <a:rPr lang="en-US" sz="5400" b="1" cap="all" spc="-150" dirty="0">
                <a:solidFill>
                  <a:schemeClr val="accent3"/>
                </a:solidFill>
              </a:rPr>
              <a:t>SAP Full-Stack Developer</a:t>
            </a:r>
          </a:p>
          <a:p>
            <a:r>
              <a:rPr lang="en-US" sz="5400" b="1" cap="all" spc="-150" dirty="0">
                <a:solidFill>
                  <a:schemeClr val="accent3"/>
                </a:solidFill>
              </a:rPr>
              <a:t>Training</a:t>
            </a:r>
          </a:p>
          <a:p>
            <a:r>
              <a:rPr lang="en-US" sz="3600" b="1" cap="all" spc="-150" dirty="0">
                <a:solidFill>
                  <a:schemeClr val="accent3"/>
                </a:solidFill>
              </a:rPr>
              <a:t>ABAP </a:t>
            </a:r>
            <a:r>
              <a:rPr lang="en-US" sz="3600" b="1" spc="-150" dirty="0">
                <a:solidFill>
                  <a:schemeClr val="accent3"/>
                </a:solidFill>
              </a:rPr>
              <a:t>on HANA, UI5 &amp; Fiori, Analytics with OData</a:t>
            </a:r>
            <a:endParaRPr lang="en-US" sz="3600" b="1" cap="all" spc="-150" dirty="0">
              <a:solidFill>
                <a:schemeClr val="accent3"/>
              </a:solidFill>
            </a:endParaRPr>
          </a:p>
        </p:txBody>
      </p:sp>
      <p:sp>
        <p:nvSpPr>
          <p:cNvPr id="5" name="TextBox 4"/>
          <p:cNvSpPr txBox="1"/>
          <p:nvPr/>
        </p:nvSpPr>
        <p:spPr>
          <a:xfrm>
            <a:off x="0" y="3061244"/>
            <a:ext cx="6629399" cy="646331"/>
          </a:xfrm>
          <a:prstGeom prst="rect">
            <a:avLst/>
          </a:prstGeom>
          <a:noFill/>
        </p:spPr>
        <p:txBody>
          <a:bodyPr wrap="square" rtlCol="0">
            <a:spAutoFit/>
          </a:bodyPr>
          <a:lstStyle/>
          <a:p>
            <a:r>
              <a:rPr lang="en-US" sz="3600" spc="-150" dirty="0">
                <a:solidFill>
                  <a:schemeClr val="bg1"/>
                </a:solidFill>
              </a:rPr>
              <a:t>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41165" y="4423252"/>
            <a:ext cx="2309090" cy="2280699"/>
          </a:xfrm>
          <a:prstGeom prst="rect">
            <a:avLst/>
          </a:prstGeom>
        </p:spPr>
      </p:pic>
      <p:sp>
        <p:nvSpPr>
          <p:cNvPr id="8" name="TextBox 7"/>
          <p:cNvSpPr txBox="1"/>
          <p:nvPr/>
        </p:nvSpPr>
        <p:spPr>
          <a:xfrm>
            <a:off x="122712" y="370593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4</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D9D76-1035-4040-B42C-C752B7DC37D1}"/>
              </a:ext>
            </a:extLst>
          </p:cNvPr>
          <p:cNvSpPr>
            <a:spLocks noGrp="1"/>
          </p:cNvSpPr>
          <p:nvPr>
            <p:ph type="ctrTitle"/>
          </p:nvPr>
        </p:nvSpPr>
        <p:spPr>
          <a:xfrm>
            <a:off x="230909" y="116970"/>
            <a:ext cx="10898910" cy="640272"/>
          </a:xfrm>
        </p:spPr>
        <p:txBody>
          <a:bodyPr>
            <a:normAutofit/>
          </a:bodyPr>
          <a:lstStyle/>
          <a:p>
            <a:pPr algn="l"/>
            <a:r>
              <a:rPr lang="en-US" sz="3600" dirty="0">
                <a:latin typeface="Cooper Black" panose="0208090404030B020404" pitchFamily="18" charset="0"/>
              </a:rPr>
              <a:t>What is manifest.json ?</a:t>
            </a:r>
          </a:p>
        </p:txBody>
      </p:sp>
      <p:sp>
        <p:nvSpPr>
          <p:cNvPr id="3" name="Subtitle 2">
            <a:extLst>
              <a:ext uri="{FF2B5EF4-FFF2-40B4-BE49-F238E27FC236}">
                <a16:creationId xmlns:a16="http://schemas.microsoft.com/office/drawing/2014/main" id="{9366E985-9918-4BD4-ACD7-C3944C4C7E5C}"/>
              </a:ext>
            </a:extLst>
          </p:cNvPr>
          <p:cNvSpPr>
            <a:spLocks noGrp="1"/>
          </p:cNvSpPr>
          <p:nvPr>
            <p:ph type="subTitle" idx="1"/>
          </p:nvPr>
        </p:nvSpPr>
        <p:spPr>
          <a:xfrm>
            <a:off x="230909" y="824857"/>
            <a:ext cx="11369964" cy="5347998"/>
          </a:xfrm>
        </p:spPr>
        <p:txBody>
          <a:bodyPr>
            <a:normAutofit/>
          </a:bodyPr>
          <a:lstStyle/>
          <a:p>
            <a:pPr algn="just"/>
            <a:r>
              <a:rPr lang="en-US" sz="1800" b="1" dirty="0">
                <a:latin typeface="Calibri (Body)"/>
              </a:rPr>
              <a:t>manifest.json </a:t>
            </a:r>
            <a:r>
              <a:rPr lang="en-US" sz="1800" dirty="0">
                <a:latin typeface="Calibri (Body)"/>
              </a:rPr>
              <a:t>is also knows as application descriptor file. </a:t>
            </a:r>
            <a:r>
              <a:rPr lang="en-US" sz="1800" dirty="0">
                <a:solidFill>
                  <a:prstClr val="black"/>
                </a:solidFill>
                <a:latin typeface="Calibri (Body)"/>
              </a:rPr>
              <a:t>It contains all the configuration for our app centrally.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Some attributes in the descriptor are just for information purposes, such as the minimum OpenUI5 version (</a:t>
            </a:r>
            <a:r>
              <a:rPr kumimoji="0" lang="en-US" altLang="en-US" sz="1800" b="0" i="0" u="none" strike="noStrike" cap="none" normalizeH="0" baseline="0" dirty="0">
                <a:ln>
                  <a:noFill/>
                </a:ln>
                <a:solidFill>
                  <a:srgbClr val="333333"/>
                </a:solidFill>
                <a:effectLst/>
                <a:latin typeface="Calibri (Body)"/>
                <a:cs typeface="Courier New" panose="02070309020205020404" pitchFamily="49" charset="0"/>
              </a:rPr>
              <a:t>minUI5version</a:t>
            </a: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 others help external components (for example the SAP Fiori launchpad (FLP)) to integrate the application correctly, but most of the attributes are actually used to configure specific aspects of the app that are needed frequently.</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solidFill>
                <a:srgbClr val="333333"/>
              </a:solidFill>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2363A"/>
                </a:solidFill>
                <a:effectLst/>
                <a:latin typeface="Calibri (Body)"/>
              </a:rPr>
              <a:t>It is written in JavaScript Object Notation (JSON) format.</a:t>
            </a: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solidFill>
                <a:srgbClr val="333333"/>
              </a:solidFill>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We recommend that you use the manifest.json file to configure the app settings and put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all important information needed to run the app in there. Using this approach means</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 you need to write less application code, and you can already access the information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before the app is instantiated.</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algn="just" eaLnBrk="0" fontAlgn="base" hangingPunct="0">
              <a:lnSpc>
                <a:spcPct val="100000"/>
              </a:lnSpc>
              <a:spcBef>
                <a:spcPct val="0"/>
              </a:spcBef>
              <a:spcAft>
                <a:spcPct val="0"/>
              </a:spcAft>
            </a:pPr>
            <a:r>
              <a:rPr lang="en-US" sz="1800" dirty="0">
                <a:solidFill>
                  <a:prstClr val="black"/>
                </a:solidFill>
                <a:latin typeface="Calibri (Body)"/>
              </a:rPr>
              <a:t>Everything which is needed for an app to start, load, move, run, configure, </a:t>
            </a:r>
          </a:p>
          <a:p>
            <a:pPr algn="just" eaLnBrk="0" fontAlgn="base" hangingPunct="0">
              <a:lnSpc>
                <a:spcPct val="100000"/>
              </a:lnSpc>
              <a:spcBef>
                <a:spcPct val="0"/>
              </a:spcBef>
              <a:spcAft>
                <a:spcPct val="0"/>
              </a:spcAft>
            </a:pPr>
            <a:r>
              <a:rPr lang="en-US" sz="1800" dirty="0">
                <a:solidFill>
                  <a:prstClr val="black"/>
                </a:solidFill>
                <a:latin typeface="Calibri (Body)"/>
              </a:rPr>
              <a:t>requires is inside manifest.json.</a:t>
            </a:r>
          </a:p>
          <a:p>
            <a:pPr algn="l" eaLnBrk="0" fontAlgn="base" hangingPunct="0">
              <a:lnSpc>
                <a:spcPct val="100000"/>
              </a:lnSpc>
              <a:spcBef>
                <a:spcPct val="0"/>
              </a:spcBef>
              <a:spcAft>
                <a:spcPct val="0"/>
              </a:spcAft>
            </a:pPr>
            <a:endParaRPr kumimoji="0" lang="en-US" altLang="en-US" sz="1800" b="0" i="0" u="none" strike="noStrike" cap="none" normalizeH="0" baseline="0" dirty="0">
              <a:ln>
                <a:noFill/>
              </a:ln>
              <a:solidFill>
                <a:prstClr val="black"/>
              </a:solidFill>
              <a:effectLst/>
              <a:latin typeface="Calibri (Body)"/>
              <a:cs typeface="Arial" panose="020B0604020202020204" pitchFamily="34" charset="0"/>
            </a:endParaRPr>
          </a:p>
          <a:p>
            <a:pPr algn="l" eaLnBrk="0" fontAlgn="base" hangingPunct="0">
              <a:lnSpc>
                <a:spcPct val="100000"/>
              </a:lnSpc>
              <a:spcBef>
                <a:spcPct val="0"/>
              </a:spcBef>
              <a:spcAft>
                <a:spcPct val="0"/>
              </a:spcAf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Calibri (Body)"/>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algn="l"/>
            <a:endParaRPr lang="en-US" sz="1800" dirty="0">
              <a:latin typeface="Calibri (Body)"/>
            </a:endParaRPr>
          </a:p>
        </p:txBody>
      </p:sp>
      <p:pic>
        <p:nvPicPr>
          <p:cNvPr id="4" name="Picture 3">
            <a:extLst>
              <a:ext uri="{FF2B5EF4-FFF2-40B4-BE49-F238E27FC236}">
                <a16:creationId xmlns:a16="http://schemas.microsoft.com/office/drawing/2014/main" id="{E8DA8A94-3B07-495B-BA7E-426ABB84CF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5569" y="116970"/>
            <a:ext cx="716699" cy="707887"/>
          </a:xfrm>
          <a:prstGeom prst="rect">
            <a:avLst/>
          </a:prstGeom>
        </p:spPr>
      </p:pic>
      <p:sp>
        <p:nvSpPr>
          <p:cNvPr id="6" name="Footer Placeholder 45">
            <a:extLst>
              <a:ext uri="{FF2B5EF4-FFF2-40B4-BE49-F238E27FC236}">
                <a16:creationId xmlns:a16="http://schemas.microsoft.com/office/drawing/2014/main" id="{597EEB8C-0E2E-476E-8B29-2FE1C0F86947}"/>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C3C106A4-429D-459A-BB81-DF8AE0D9C6BA}"/>
              </a:ext>
            </a:extLst>
          </p:cNvPr>
          <p:cNvPicPr>
            <a:picLocks noChangeAspect="1"/>
          </p:cNvPicPr>
          <p:nvPr/>
        </p:nvPicPr>
        <p:blipFill>
          <a:blip r:embed="rId3"/>
          <a:stretch>
            <a:fillRect/>
          </a:stretch>
        </p:blipFill>
        <p:spPr>
          <a:xfrm>
            <a:off x="8964714" y="2410106"/>
            <a:ext cx="2316681" cy="3673158"/>
          </a:xfrm>
          <a:prstGeom prst="rect">
            <a:avLst/>
          </a:prstGeom>
        </p:spPr>
      </p:pic>
    </p:spTree>
    <p:extLst>
      <p:ext uri="{BB962C8B-B14F-4D97-AF65-F5344CB8AC3E}">
        <p14:creationId xmlns:p14="http://schemas.microsoft.com/office/powerpoint/2010/main" val="4028872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38000">
              <a:srgbClr val="FBFBFB"/>
            </a:gs>
            <a:gs pos="26000">
              <a:srgbClr val="FCFCFC"/>
            </a:gs>
            <a:gs pos="19000">
              <a:schemeClr val="bg1"/>
            </a:gs>
            <a:gs pos="100000">
              <a:schemeClr val="bg1">
                <a:lumMod val="95000"/>
              </a:schemeClr>
            </a:gs>
          </a:gsLst>
          <a:lin ang="5400000" scaled="1"/>
        </a:gradFill>
        <a:effectLst/>
      </p:bgPr>
    </p:bg>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40880B36-3F0B-4974-AD49-27087DE8A043}"/>
              </a:ext>
            </a:extLst>
          </p:cNvPr>
          <p:cNvSpPr txBox="1"/>
          <p:nvPr/>
        </p:nvSpPr>
        <p:spPr>
          <a:xfrm>
            <a:off x="233621" y="98741"/>
            <a:ext cx="11002081" cy="646331"/>
          </a:xfrm>
          <a:prstGeom prst="rect">
            <a:avLst/>
          </a:prstGeom>
          <a:noFill/>
        </p:spPr>
        <p:txBody>
          <a:bodyPr wrap="square">
            <a:spAutoFit/>
          </a:bodyPr>
          <a:lstStyle/>
          <a:p>
            <a:r>
              <a:rPr lang="en-US" sz="3600" dirty="0">
                <a:latin typeface="Cooper Black" panose="0208090404030B020404" pitchFamily="18" charset="0"/>
              </a:rPr>
              <a:t>Components of manifest.json </a:t>
            </a:r>
          </a:p>
        </p:txBody>
      </p:sp>
      <p:cxnSp>
        <p:nvCxnSpPr>
          <p:cNvPr id="212" name="Straight Connector 211">
            <a:extLst>
              <a:ext uri="{FF2B5EF4-FFF2-40B4-BE49-F238E27FC236}">
                <a16:creationId xmlns:a16="http://schemas.microsoft.com/office/drawing/2014/main" id="{01722744-6CE0-4FB8-B90C-F90CDEE6B274}"/>
              </a:ext>
            </a:extLst>
          </p:cNvPr>
          <p:cNvCxnSpPr>
            <a:cxnSpLocks/>
            <a:endCxn id="223" idx="1"/>
          </p:cNvCxnSpPr>
          <p:nvPr/>
        </p:nvCxnSpPr>
        <p:spPr>
          <a:xfrm flipV="1">
            <a:off x="3056314" y="1174039"/>
            <a:ext cx="922428" cy="766528"/>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13" name="Oval 25">
            <a:extLst>
              <a:ext uri="{FF2B5EF4-FFF2-40B4-BE49-F238E27FC236}">
                <a16:creationId xmlns:a16="http://schemas.microsoft.com/office/drawing/2014/main" id="{70032862-D7C2-4D83-BAA5-DFBCF5701BA3}"/>
              </a:ext>
            </a:extLst>
          </p:cNvPr>
          <p:cNvSpPr/>
          <p:nvPr/>
        </p:nvSpPr>
        <p:spPr>
          <a:xfrm>
            <a:off x="3090949" y="1898343"/>
            <a:ext cx="1423736" cy="2830129"/>
          </a:xfrm>
          <a:custGeom>
            <a:avLst/>
            <a:gdLst>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4" fmla="*/ 0 w 4850078"/>
              <a:gd name="connsiteY4" fmla="*/ 2425039 h 4850078"/>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4" fmla="*/ 91440 w 4850078"/>
              <a:gd name="connsiteY4" fmla="*/ 2516479 h 4850078"/>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0" fmla="*/ 0 w 2425039"/>
              <a:gd name="connsiteY0" fmla="*/ 0 h 4850078"/>
              <a:gd name="connsiteX1" fmla="*/ 2425039 w 2425039"/>
              <a:gd name="connsiteY1" fmla="*/ 2425039 h 4850078"/>
              <a:gd name="connsiteX2" fmla="*/ 0 w 2425039"/>
              <a:gd name="connsiteY2" fmla="*/ 4850078 h 4850078"/>
            </a:gdLst>
            <a:ahLst/>
            <a:cxnLst>
              <a:cxn ang="0">
                <a:pos x="connsiteX0" y="connsiteY0"/>
              </a:cxn>
              <a:cxn ang="0">
                <a:pos x="connsiteX1" y="connsiteY1"/>
              </a:cxn>
              <a:cxn ang="0">
                <a:pos x="connsiteX2" y="connsiteY2"/>
              </a:cxn>
            </a:cxnLst>
            <a:rect l="l" t="t" r="r" b="b"/>
            <a:pathLst>
              <a:path w="2425039" h="4850078">
                <a:moveTo>
                  <a:pt x="0" y="0"/>
                </a:moveTo>
                <a:cubicBezTo>
                  <a:pt x="1339312" y="0"/>
                  <a:pt x="2425039" y="1085727"/>
                  <a:pt x="2425039" y="2425039"/>
                </a:cubicBezTo>
                <a:cubicBezTo>
                  <a:pt x="2425039" y="3764351"/>
                  <a:pt x="1339312" y="4850078"/>
                  <a:pt x="0" y="4850078"/>
                </a:cubicBezTo>
              </a:path>
            </a:pathLst>
          </a:custGeom>
          <a:gradFill>
            <a:gsLst>
              <a:gs pos="19000">
                <a:schemeClr val="bg1"/>
              </a:gs>
              <a:gs pos="100000">
                <a:schemeClr val="bg1">
                  <a:lumMod val="95000"/>
                </a:schemeClr>
              </a:gs>
            </a:gsLst>
            <a:lin ang="5400000" scaled="1"/>
          </a:gradFill>
          <a:ln w="25400" cap="rnd">
            <a:solidFill>
              <a:schemeClr val="tx1">
                <a:lumMod val="95000"/>
                <a:lumOff val="5000"/>
              </a:schemeClr>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4" name="Oval 213">
            <a:extLst>
              <a:ext uri="{FF2B5EF4-FFF2-40B4-BE49-F238E27FC236}">
                <a16:creationId xmlns:a16="http://schemas.microsoft.com/office/drawing/2014/main" id="{1C6B305B-DAC1-40A5-B706-B4BD3D9A0838}"/>
              </a:ext>
            </a:extLst>
          </p:cNvPr>
          <p:cNvSpPr/>
          <p:nvPr/>
        </p:nvSpPr>
        <p:spPr>
          <a:xfrm>
            <a:off x="3059887" y="1866569"/>
            <a:ext cx="71283" cy="70858"/>
          </a:xfrm>
          <a:prstGeom prst="ellipse">
            <a:avLst/>
          </a:prstGeom>
          <a:solidFill>
            <a:schemeClr val="bg1"/>
          </a:solidFill>
          <a:ln>
            <a:no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5" name="Oval 214">
            <a:extLst>
              <a:ext uri="{FF2B5EF4-FFF2-40B4-BE49-F238E27FC236}">
                <a16:creationId xmlns:a16="http://schemas.microsoft.com/office/drawing/2014/main" id="{7808F3FB-8420-4ED3-9900-CB09325E7247}"/>
              </a:ext>
            </a:extLst>
          </p:cNvPr>
          <p:cNvSpPr/>
          <p:nvPr/>
        </p:nvSpPr>
        <p:spPr>
          <a:xfrm>
            <a:off x="3059887" y="6059378"/>
            <a:ext cx="71283" cy="70858"/>
          </a:xfrm>
          <a:prstGeom prst="ellipse">
            <a:avLst/>
          </a:prstGeom>
          <a:solidFill>
            <a:schemeClr val="bg1"/>
          </a:solidFill>
          <a:ln>
            <a:no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3" name="Rectangle: Rounded Corners 222">
            <a:extLst>
              <a:ext uri="{FF2B5EF4-FFF2-40B4-BE49-F238E27FC236}">
                <a16:creationId xmlns:a16="http://schemas.microsoft.com/office/drawing/2014/main" id="{69EE2480-D704-44E6-B0D1-7B2C27653F32}"/>
              </a:ext>
            </a:extLst>
          </p:cNvPr>
          <p:cNvSpPr/>
          <p:nvPr/>
        </p:nvSpPr>
        <p:spPr>
          <a:xfrm>
            <a:off x="3978742" y="938087"/>
            <a:ext cx="3157533" cy="471904"/>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4" name="Oval 223">
            <a:extLst>
              <a:ext uri="{FF2B5EF4-FFF2-40B4-BE49-F238E27FC236}">
                <a16:creationId xmlns:a16="http://schemas.microsoft.com/office/drawing/2014/main" id="{313839E6-1641-4EA1-A857-746F9E600CCE}"/>
              </a:ext>
            </a:extLst>
          </p:cNvPr>
          <p:cNvSpPr/>
          <p:nvPr/>
        </p:nvSpPr>
        <p:spPr>
          <a:xfrm>
            <a:off x="3645744" y="957600"/>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3"/>
                </a:solidFill>
              </a:rPr>
              <a:t>01</a:t>
            </a:r>
          </a:p>
        </p:txBody>
      </p:sp>
      <p:sp>
        <p:nvSpPr>
          <p:cNvPr id="225" name="Rectangle 224">
            <a:extLst>
              <a:ext uri="{FF2B5EF4-FFF2-40B4-BE49-F238E27FC236}">
                <a16:creationId xmlns:a16="http://schemas.microsoft.com/office/drawing/2014/main" id="{A285E610-798F-4833-90C0-8DE6EBEBFEC5}"/>
              </a:ext>
            </a:extLst>
          </p:cNvPr>
          <p:cNvSpPr/>
          <p:nvPr/>
        </p:nvSpPr>
        <p:spPr>
          <a:xfrm>
            <a:off x="4670754" y="954150"/>
            <a:ext cx="2338501" cy="278124"/>
          </a:xfrm>
          <a:prstGeom prst="rect">
            <a:avLst/>
          </a:prstGeom>
        </p:spPr>
        <p:txBody>
          <a:bodyPr wrap="square" lIns="0" tIns="0" rIns="0" bIns="0" anchor="ctr">
            <a:spAutoFit/>
          </a:bodyPr>
          <a:lstStyle/>
          <a:p>
            <a:pPr>
              <a:lnSpc>
                <a:spcPct val="110000"/>
              </a:lnSpc>
            </a:pPr>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Models</a:t>
            </a:r>
          </a:p>
        </p:txBody>
      </p:sp>
      <p:sp>
        <p:nvSpPr>
          <p:cNvPr id="226" name="Rectangle: Rounded Corners 225">
            <a:extLst>
              <a:ext uri="{FF2B5EF4-FFF2-40B4-BE49-F238E27FC236}">
                <a16:creationId xmlns:a16="http://schemas.microsoft.com/office/drawing/2014/main" id="{7C10431B-7360-4863-A4D1-5D7E017049F5}"/>
              </a:ext>
            </a:extLst>
          </p:cNvPr>
          <p:cNvSpPr/>
          <p:nvPr/>
        </p:nvSpPr>
        <p:spPr>
          <a:xfrm>
            <a:off x="3933491" y="6328205"/>
            <a:ext cx="3157533" cy="471904"/>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7" name="Oval 226">
            <a:extLst>
              <a:ext uri="{FF2B5EF4-FFF2-40B4-BE49-F238E27FC236}">
                <a16:creationId xmlns:a16="http://schemas.microsoft.com/office/drawing/2014/main" id="{22D7B6EA-E7D0-42F6-9C65-964BF7D5A8B4}"/>
              </a:ext>
            </a:extLst>
          </p:cNvPr>
          <p:cNvSpPr/>
          <p:nvPr/>
        </p:nvSpPr>
        <p:spPr>
          <a:xfrm>
            <a:off x="3690367" y="6303953"/>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rgbClr val="FFC000"/>
                </a:solidFill>
              </a:rPr>
              <a:t>07</a:t>
            </a:r>
          </a:p>
        </p:txBody>
      </p:sp>
      <p:sp>
        <p:nvSpPr>
          <p:cNvPr id="228" name="Rectangle 227">
            <a:extLst>
              <a:ext uri="{FF2B5EF4-FFF2-40B4-BE49-F238E27FC236}">
                <a16:creationId xmlns:a16="http://schemas.microsoft.com/office/drawing/2014/main" id="{0F198EA9-8090-49E2-B82B-FF82B2A5D210}"/>
              </a:ext>
            </a:extLst>
          </p:cNvPr>
          <p:cNvSpPr/>
          <p:nvPr/>
        </p:nvSpPr>
        <p:spPr>
          <a:xfrm>
            <a:off x="4240348" y="6412371"/>
            <a:ext cx="2338501" cy="279117"/>
          </a:xfrm>
          <a:prstGeom prst="rect">
            <a:avLst/>
          </a:prstGeom>
        </p:spPr>
        <p:txBody>
          <a:bodyPr wrap="square" lIns="0" tIns="0" rIns="0" bIns="0" anchor="ctr">
            <a:spAutoFit/>
          </a:bodyPr>
          <a:lstStyle/>
          <a:p>
            <a:pPr>
              <a:lnSpc>
                <a:spcPct val="110000"/>
              </a:lnSpc>
            </a:pPr>
            <a:r>
              <a:rPr lang="en-US" dirty="0">
                <a:solidFill>
                  <a:schemeClr val="bg1"/>
                </a:solidFill>
              </a:rPr>
              <a:t>Dependencies &amp; Version</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9" name="Rectangle: Rounded Corners 228">
            <a:extLst>
              <a:ext uri="{FF2B5EF4-FFF2-40B4-BE49-F238E27FC236}">
                <a16:creationId xmlns:a16="http://schemas.microsoft.com/office/drawing/2014/main" id="{554F77FE-1ADE-4A66-A219-28621F290ABF}"/>
              </a:ext>
            </a:extLst>
          </p:cNvPr>
          <p:cNvSpPr/>
          <p:nvPr/>
        </p:nvSpPr>
        <p:spPr>
          <a:xfrm>
            <a:off x="4188122" y="1575712"/>
            <a:ext cx="3157533" cy="47190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0" name="Oval 229">
            <a:extLst>
              <a:ext uri="{FF2B5EF4-FFF2-40B4-BE49-F238E27FC236}">
                <a16:creationId xmlns:a16="http://schemas.microsoft.com/office/drawing/2014/main" id="{169FC22D-BF6A-4C7E-BFB1-E46C495F5AD5}"/>
              </a:ext>
            </a:extLst>
          </p:cNvPr>
          <p:cNvSpPr/>
          <p:nvPr/>
        </p:nvSpPr>
        <p:spPr>
          <a:xfrm>
            <a:off x="3989902" y="1544642"/>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2"/>
                </a:solidFill>
              </a:rPr>
              <a:t>02</a:t>
            </a:r>
          </a:p>
        </p:txBody>
      </p:sp>
      <p:sp>
        <p:nvSpPr>
          <p:cNvPr id="232" name="Rectangle: Rounded Corners 231">
            <a:extLst>
              <a:ext uri="{FF2B5EF4-FFF2-40B4-BE49-F238E27FC236}">
                <a16:creationId xmlns:a16="http://schemas.microsoft.com/office/drawing/2014/main" id="{6D2D3A2B-D382-4645-8A3E-217DC39153FC}"/>
              </a:ext>
            </a:extLst>
          </p:cNvPr>
          <p:cNvSpPr/>
          <p:nvPr/>
        </p:nvSpPr>
        <p:spPr>
          <a:xfrm>
            <a:off x="4470244" y="5666599"/>
            <a:ext cx="3157533" cy="471904"/>
          </a:xfrm>
          <a:prstGeom prst="roundRect">
            <a:avLst>
              <a:gd name="adj" fmla="val 5000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3" name="Oval 232">
            <a:extLst>
              <a:ext uri="{FF2B5EF4-FFF2-40B4-BE49-F238E27FC236}">
                <a16:creationId xmlns:a16="http://schemas.microsoft.com/office/drawing/2014/main" id="{A189D858-88CB-44DD-BF8C-D94A115D527E}"/>
              </a:ext>
            </a:extLst>
          </p:cNvPr>
          <p:cNvSpPr/>
          <p:nvPr/>
        </p:nvSpPr>
        <p:spPr>
          <a:xfrm>
            <a:off x="4159548" y="5672629"/>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bg2">
                    <a:lumMod val="50000"/>
                  </a:schemeClr>
                </a:solidFill>
              </a:rPr>
              <a:t>06</a:t>
            </a:r>
          </a:p>
        </p:txBody>
      </p:sp>
      <p:sp>
        <p:nvSpPr>
          <p:cNvPr id="234" name="Rectangle 233">
            <a:extLst>
              <a:ext uri="{FF2B5EF4-FFF2-40B4-BE49-F238E27FC236}">
                <a16:creationId xmlns:a16="http://schemas.microsoft.com/office/drawing/2014/main" id="{FB8E2D63-8898-4018-923F-8F004D0D3A62}"/>
              </a:ext>
            </a:extLst>
          </p:cNvPr>
          <p:cNvSpPr/>
          <p:nvPr/>
        </p:nvSpPr>
        <p:spPr>
          <a:xfrm>
            <a:off x="5400772" y="5115869"/>
            <a:ext cx="2338501" cy="311528"/>
          </a:xfrm>
          <a:prstGeom prst="rect">
            <a:avLst/>
          </a:prstGeom>
        </p:spPr>
        <p:txBody>
          <a:bodyPr wrap="square" lIns="0" tIns="0" rIns="0" bIns="0" anchor="ctr">
            <a:spAutoFit/>
          </a:bodyPr>
          <a:lstStyle/>
          <a:p>
            <a:pPr>
              <a:lnSpc>
                <a:spcPct val="110000"/>
              </a:lnSpc>
            </a:pPr>
            <a:r>
              <a:rPr lang="en-IN"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This is a sample text. Insert your desired text here. </a:t>
            </a:r>
          </a:p>
        </p:txBody>
      </p:sp>
      <p:sp>
        <p:nvSpPr>
          <p:cNvPr id="235" name="Rectangle: Rounded Corners 234">
            <a:extLst>
              <a:ext uri="{FF2B5EF4-FFF2-40B4-BE49-F238E27FC236}">
                <a16:creationId xmlns:a16="http://schemas.microsoft.com/office/drawing/2014/main" id="{E695B28F-B075-479E-945C-114957650997}"/>
              </a:ext>
            </a:extLst>
          </p:cNvPr>
          <p:cNvSpPr/>
          <p:nvPr/>
        </p:nvSpPr>
        <p:spPr>
          <a:xfrm>
            <a:off x="5189038" y="3574091"/>
            <a:ext cx="3157533" cy="471904"/>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6" name="Oval 235">
            <a:extLst>
              <a:ext uri="{FF2B5EF4-FFF2-40B4-BE49-F238E27FC236}">
                <a16:creationId xmlns:a16="http://schemas.microsoft.com/office/drawing/2014/main" id="{47F28F16-B7E0-4719-B210-FCD20F7574CB}"/>
              </a:ext>
            </a:extLst>
          </p:cNvPr>
          <p:cNvSpPr/>
          <p:nvPr/>
        </p:nvSpPr>
        <p:spPr>
          <a:xfrm>
            <a:off x="4846501" y="3573817"/>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2"/>
                </a:solidFill>
              </a:rPr>
              <a:t>05</a:t>
            </a:r>
          </a:p>
        </p:txBody>
      </p:sp>
      <p:sp>
        <p:nvSpPr>
          <p:cNvPr id="237" name="Rectangle 236">
            <a:extLst>
              <a:ext uri="{FF2B5EF4-FFF2-40B4-BE49-F238E27FC236}">
                <a16:creationId xmlns:a16="http://schemas.microsoft.com/office/drawing/2014/main" id="{485FB603-B174-4244-9BAB-71707B45FFE7}"/>
              </a:ext>
            </a:extLst>
          </p:cNvPr>
          <p:cNvSpPr/>
          <p:nvPr/>
        </p:nvSpPr>
        <p:spPr>
          <a:xfrm>
            <a:off x="5649383" y="3692116"/>
            <a:ext cx="2338501" cy="267355"/>
          </a:xfrm>
          <a:prstGeom prst="rect">
            <a:avLst/>
          </a:prstGeom>
        </p:spPr>
        <p:txBody>
          <a:bodyPr wrap="square" lIns="0" tIns="0" rIns="0" bIns="0" anchor="ctr">
            <a:spAutoFit/>
          </a:bodyPr>
          <a:lstStyle/>
          <a:p>
            <a:r>
              <a:rPr lang="en-US" dirty="0">
                <a:solidFill>
                  <a:schemeClr val="bg1"/>
                </a:solidFill>
              </a:rPr>
              <a:t>Navigation</a:t>
            </a:r>
          </a:p>
        </p:txBody>
      </p:sp>
      <p:sp>
        <p:nvSpPr>
          <p:cNvPr id="238" name="Rectangle: Rounded Corners 237">
            <a:extLst>
              <a:ext uri="{FF2B5EF4-FFF2-40B4-BE49-F238E27FC236}">
                <a16:creationId xmlns:a16="http://schemas.microsoft.com/office/drawing/2014/main" id="{64778427-65BA-4DE1-BE5B-57B9F99CE59A}"/>
              </a:ext>
            </a:extLst>
          </p:cNvPr>
          <p:cNvSpPr/>
          <p:nvPr/>
        </p:nvSpPr>
        <p:spPr>
          <a:xfrm>
            <a:off x="4528625" y="2190536"/>
            <a:ext cx="3157533" cy="471904"/>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9" name="Oval 238">
            <a:extLst>
              <a:ext uri="{FF2B5EF4-FFF2-40B4-BE49-F238E27FC236}">
                <a16:creationId xmlns:a16="http://schemas.microsoft.com/office/drawing/2014/main" id="{8CC472D3-94FB-43C4-9DDB-7F9ADA5A3D7C}"/>
              </a:ext>
            </a:extLst>
          </p:cNvPr>
          <p:cNvSpPr/>
          <p:nvPr/>
        </p:nvSpPr>
        <p:spPr>
          <a:xfrm>
            <a:off x="4386889" y="2161681"/>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5"/>
                </a:solidFill>
              </a:rPr>
              <a:t>03</a:t>
            </a:r>
          </a:p>
        </p:txBody>
      </p:sp>
      <p:sp>
        <p:nvSpPr>
          <p:cNvPr id="241" name="Rectangle: Rounded Corners 240">
            <a:extLst>
              <a:ext uri="{FF2B5EF4-FFF2-40B4-BE49-F238E27FC236}">
                <a16:creationId xmlns:a16="http://schemas.microsoft.com/office/drawing/2014/main" id="{4BBF4E5A-717F-4965-A7A0-EC1F803164B5}"/>
              </a:ext>
            </a:extLst>
          </p:cNvPr>
          <p:cNvSpPr/>
          <p:nvPr/>
        </p:nvSpPr>
        <p:spPr>
          <a:xfrm>
            <a:off x="4925965" y="2881375"/>
            <a:ext cx="3157533" cy="471904"/>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2" name="Oval 241">
            <a:extLst>
              <a:ext uri="{FF2B5EF4-FFF2-40B4-BE49-F238E27FC236}">
                <a16:creationId xmlns:a16="http://schemas.microsoft.com/office/drawing/2014/main" id="{5EF135CC-09B8-4780-9B6C-5E00AE93F421}"/>
              </a:ext>
            </a:extLst>
          </p:cNvPr>
          <p:cNvSpPr/>
          <p:nvPr/>
        </p:nvSpPr>
        <p:spPr>
          <a:xfrm>
            <a:off x="4751171" y="2881740"/>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4"/>
                </a:solidFill>
              </a:rPr>
              <a:t>04</a:t>
            </a:r>
          </a:p>
        </p:txBody>
      </p:sp>
      <p:cxnSp>
        <p:nvCxnSpPr>
          <p:cNvPr id="244" name="Straight Connector 243">
            <a:extLst>
              <a:ext uri="{FF2B5EF4-FFF2-40B4-BE49-F238E27FC236}">
                <a16:creationId xmlns:a16="http://schemas.microsoft.com/office/drawing/2014/main" id="{26066BDE-EC90-43E5-B8FB-3B328BAC18BD}"/>
              </a:ext>
            </a:extLst>
          </p:cNvPr>
          <p:cNvCxnSpPr>
            <a:cxnSpLocks/>
          </p:cNvCxnSpPr>
          <p:nvPr/>
        </p:nvCxnSpPr>
        <p:spPr>
          <a:xfrm flipV="1">
            <a:off x="3521101" y="1824938"/>
            <a:ext cx="418987" cy="269336"/>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668E3C5E-2D34-411B-B67F-E5F97457E0D0}"/>
              </a:ext>
            </a:extLst>
          </p:cNvPr>
          <p:cNvCxnSpPr>
            <a:cxnSpLocks/>
            <a:endCxn id="239" idx="2"/>
          </p:cNvCxnSpPr>
          <p:nvPr/>
        </p:nvCxnSpPr>
        <p:spPr>
          <a:xfrm flipV="1">
            <a:off x="4284767" y="2392039"/>
            <a:ext cx="102122" cy="29886"/>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DBA01568-C551-48D9-B8C0-678C274AFD67}"/>
              </a:ext>
            </a:extLst>
          </p:cNvPr>
          <p:cNvCxnSpPr>
            <a:cxnSpLocks/>
            <a:endCxn id="242" idx="2"/>
          </p:cNvCxnSpPr>
          <p:nvPr/>
        </p:nvCxnSpPr>
        <p:spPr>
          <a:xfrm>
            <a:off x="4578422" y="3076680"/>
            <a:ext cx="172749" cy="35418"/>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563F949B-5767-4C5B-8859-81C1CBED776F}"/>
              </a:ext>
            </a:extLst>
          </p:cNvPr>
          <p:cNvCxnSpPr>
            <a:cxnSpLocks/>
          </p:cNvCxnSpPr>
          <p:nvPr/>
        </p:nvCxnSpPr>
        <p:spPr>
          <a:xfrm>
            <a:off x="4645509" y="3722126"/>
            <a:ext cx="268686" cy="72281"/>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59C5BB3A-9108-4AC4-985A-48AF68476AF3}"/>
              </a:ext>
            </a:extLst>
          </p:cNvPr>
          <p:cNvCxnSpPr>
            <a:cxnSpLocks/>
            <a:endCxn id="233" idx="1"/>
          </p:cNvCxnSpPr>
          <p:nvPr/>
        </p:nvCxnSpPr>
        <p:spPr>
          <a:xfrm>
            <a:off x="3524137" y="4769747"/>
            <a:ext cx="703294" cy="970352"/>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FB7985C-22E2-4894-9D5A-5BC74EE8B81C}"/>
              </a:ext>
            </a:extLst>
          </p:cNvPr>
          <p:cNvCxnSpPr>
            <a:cxnSpLocks/>
            <a:stCxn id="251" idx="4"/>
            <a:endCxn id="227" idx="1"/>
          </p:cNvCxnSpPr>
          <p:nvPr/>
        </p:nvCxnSpPr>
        <p:spPr>
          <a:xfrm>
            <a:off x="3073312" y="4747386"/>
            <a:ext cx="684938" cy="1624037"/>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50" name="Oval 249">
            <a:extLst>
              <a:ext uri="{FF2B5EF4-FFF2-40B4-BE49-F238E27FC236}">
                <a16:creationId xmlns:a16="http://schemas.microsoft.com/office/drawing/2014/main" id="{0CB50CC0-3DDC-4EE7-B833-F157E4EDC894}"/>
              </a:ext>
            </a:extLst>
          </p:cNvPr>
          <p:cNvSpPr/>
          <p:nvPr/>
        </p:nvSpPr>
        <p:spPr>
          <a:xfrm>
            <a:off x="3074965" y="1839307"/>
            <a:ext cx="101998" cy="101377"/>
          </a:xfrm>
          <a:prstGeom prst="ellipse">
            <a:avLst/>
          </a:prstGeom>
          <a:solidFill>
            <a:schemeClr val="accent3"/>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1" name="Oval 250">
            <a:extLst>
              <a:ext uri="{FF2B5EF4-FFF2-40B4-BE49-F238E27FC236}">
                <a16:creationId xmlns:a16="http://schemas.microsoft.com/office/drawing/2014/main" id="{D88C7348-05B5-468A-84F2-217B1687F092}"/>
              </a:ext>
            </a:extLst>
          </p:cNvPr>
          <p:cNvSpPr/>
          <p:nvPr/>
        </p:nvSpPr>
        <p:spPr>
          <a:xfrm>
            <a:off x="3022313" y="4646009"/>
            <a:ext cx="101998" cy="101377"/>
          </a:xfrm>
          <a:prstGeom prst="ellipse">
            <a:avLst/>
          </a:prstGeom>
          <a:solidFill>
            <a:schemeClr val="accent1">
              <a:lumMod val="60000"/>
              <a:lumOff val="40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2" name="Oval 251">
            <a:extLst>
              <a:ext uri="{FF2B5EF4-FFF2-40B4-BE49-F238E27FC236}">
                <a16:creationId xmlns:a16="http://schemas.microsoft.com/office/drawing/2014/main" id="{10EE15C4-0E05-45C3-BC7E-99646B006ED3}"/>
              </a:ext>
            </a:extLst>
          </p:cNvPr>
          <p:cNvSpPr/>
          <p:nvPr/>
        </p:nvSpPr>
        <p:spPr>
          <a:xfrm>
            <a:off x="4476815" y="3058846"/>
            <a:ext cx="101998" cy="101377"/>
          </a:xfrm>
          <a:prstGeom prst="ellipse">
            <a:avLst/>
          </a:prstGeom>
          <a:solidFill>
            <a:schemeClr val="accent4"/>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3" name="Oval 252">
            <a:extLst>
              <a:ext uri="{FF2B5EF4-FFF2-40B4-BE49-F238E27FC236}">
                <a16:creationId xmlns:a16="http://schemas.microsoft.com/office/drawing/2014/main" id="{070D01E2-A49B-432C-AC7F-3D306785C7AC}"/>
              </a:ext>
            </a:extLst>
          </p:cNvPr>
          <p:cNvSpPr/>
          <p:nvPr/>
        </p:nvSpPr>
        <p:spPr>
          <a:xfrm>
            <a:off x="3637850" y="1998949"/>
            <a:ext cx="101998" cy="101377"/>
          </a:xfrm>
          <a:prstGeom prst="ellipse">
            <a:avLst/>
          </a:prstGeom>
          <a:solidFill>
            <a:schemeClr val="accent2"/>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4" name="Oval 253">
            <a:extLst>
              <a:ext uri="{FF2B5EF4-FFF2-40B4-BE49-F238E27FC236}">
                <a16:creationId xmlns:a16="http://schemas.microsoft.com/office/drawing/2014/main" id="{A0B06EE8-9586-4664-9C68-E4544B7D01E6}"/>
              </a:ext>
            </a:extLst>
          </p:cNvPr>
          <p:cNvSpPr/>
          <p:nvPr/>
        </p:nvSpPr>
        <p:spPr>
          <a:xfrm>
            <a:off x="3433636" y="4624516"/>
            <a:ext cx="101998" cy="101377"/>
          </a:xfrm>
          <a:prstGeom prst="ellipse">
            <a:avLst/>
          </a:prstGeom>
          <a:solidFill>
            <a:schemeClr val="bg2">
              <a:lumMod val="50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5" name="Oval 254">
            <a:extLst>
              <a:ext uri="{FF2B5EF4-FFF2-40B4-BE49-F238E27FC236}">
                <a16:creationId xmlns:a16="http://schemas.microsoft.com/office/drawing/2014/main" id="{71C078DF-EE0A-466C-ADEA-D109E5612D28}"/>
              </a:ext>
            </a:extLst>
          </p:cNvPr>
          <p:cNvSpPr/>
          <p:nvPr/>
        </p:nvSpPr>
        <p:spPr>
          <a:xfrm>
            <a:off x="4411693" y="3642307"/>
            <a:ext cx="101998" cy="101377"/>
          </a:xfrm>
          <a:prstGeom prst="ellipse">
            <a:avLst/>
          </a:prstGeom>
          <a:solidFill>
            <a:schemeClr val="accent6"/>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6" name="Oval 255">
            <a:extLst>
              <a:ext uri="{FF2B5EF4-FFF2-40B4-BE49-F238E27FC236}">
                <a16:creationId xmlns:a16="http://schemas.microsoft.com/office/drawing/2014/main" id="{3A85C500-24B4-488A-8EE4-311F317E689B}"/>
              </a:ext>
            </a:extLst>
          </p:cNvPr>
          <p:cNvSpPr/>
          <p:nvPr/>
        </p:nvSpPr>
        <p:spPr>
          <a:xfrm>
            <a:off x="4121142" y="2400489"/>
            <a:ext cx="101998" cy="101377"/>
          </a:xfrm>
          <a:prstGeom prst="ellipse">
            <a:avLst/>
          </a:prstGeom>
          <a:solidFill>
            <a:schemeClr val="accent5"/>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7" name="Oval 12">
            <a:extLst>
              <a:ext uri="{FF2B5EF4-FFF2-40B4-BE49-F238E27FC236}">
                <a16:creationId xmlns:a16="http://schemas.microsoft.com/office/drawing/2014/main" id="{B8A74B6E-8A3A-4093-BC4D-9439C90874D6}"/>
              </a:ext>
            </a:extLst>
          </p:cNvPr>
          <p:cNvSpPr>
            <a:spLocks noChangeArrowheads="1"/>
          </p:cNvSpPr>
          <p:nvPr/>
        </p:nvSpPr>
        <p:spPr bwMode="auto">
          <a:xfrm>
            <a:off x="1535579" y="2276966"/>
            <a:ext cx="2222242" cy="1845089"/>
          </a:xfrm>
          <a:prstGeom prst="ellipse">
            <a:avLst/>
          </a:prstGeom>
          <a:solidFill>
            <a:schemeClr val="accent1">
              <a:lumMod val="40000"/>
              <a:lumOff val="60000"/>
            </a:schemeClr>
          </a:solidFill>
          <a:ln w="9525">
            <a:noFill/>
            <a:round/>
            <a:headEnd/>
            <a:tailEnd/>
          </a:ln>
        </p:spPr>
        <p:txBody>
          <a:bodyPr vert="horz" wrap="square" lIns="91440" tIns="45720" rIns="91440" bIns="45720" numCol="1" anchor="ctr" anchorCtr="0" compatLnSpc="1">
            <a:prstTxWarp prst="textNoShape">
              <a:avLst/>
            </a:prstTxWarp>
          </a:bodyPr>
          <a:lstStyle/>
          <a:p>
            <a:pPr algn="ctr"/>
            <a:r>
              <a:rPr lang="en-IN"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Components</a:t>
            </a:r>
          </a:p>
        </p:txBody>
      </p:sp>
      <p:sp>
        <p:nvSpPr>
          <p:cNvPr id="258" name="Rectangle: Rounded Corners 257">
            <a:extLst>
              <a:ext uri="{FF2B5EF4-FFF2-40B4-BE49-F238E27FC236}">
                <a16:creationId xmlns:a16="http://schemas.microsoft.com/office/drawing/2014/main" id="{58EE6635-AF62-4303-8E03-26EF0E654371}"/>
              </a:ext>
            </a:extLst>
          </p:cNvPr>
          <p:cNvSpPr/>
          <p:nvPr/>
        </p:nvSpPr>
        <p:spPr>
          <a:xfrm>
            <a:off x="4751172" y="4946047"/>
            <a:ext cx="3157533" cy="471904"/>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0" name="Oval 259">
            <a:extLst>
              <a:ext uri="{FF2B5EF4-FFF2-40B4-BE49-F238E27FC236}">
                <a16:creationId xmlns:a16="http://schemas.microsoft.com/office/drawing/2014/main" id="{876DF313-002C-4C01-8FFD-6874C8535785}"/>
              </a:ext>
            </a:extLst>
          </p:cNvPr>
          <p:cNvSpPr/>
          <p:nvPr/>
        </p:nvSpPr>
        <p:spPr>
          <a:xfrm>
            <a:off x="4070143" y="4221929"/>
            <a:ext cx="101998" cy="101377"/>
          </a:xfrm>
          <a:prstGeom prst="ellipse">
            <a:avLst/>
          </a:prstGeom>
          <a:solidFill>
            <a:schemeClr val="accent1">
              <a:lumMod val="75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8" name="Rectangle: Rounded Corners 267">
            <a:extLst>
              <a:ext uri="{FF2B5EF4-FFF2-40B4-BE49-F238E27FC236}">
                <a16:creationId xmlns:a16="http://schemas.microsoft.com/office/drawing/2014/main" id="{3CD69321-026C-4829-B97A-E8A5FD706E19}"/>
              </a:ext>
            </a:extLst>
          </p:cNvPr>
          <p:cNvSpPr/>
          <p:nvPr/>
        </p:nvSpPr>
        <p:spPr>
          <a:xfrm>
            <a:off x="5189039" y="4284139"/>
            <a:ext cx="3157533" cy="471904"/>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9" name="Oval 268">
            <a:extLst>
              <a:ext uri="{FF2B5EF4-FFF2-40B4-BE49-F238E27FC236}">
                <a16:creationId xmlns:a16="http://schemas.microsoft.com/office/drawing/2014/main" id="{DFB55FD2-3731-45C4-BBF2-FEDE4BC12FAF}"/>
              </a:ext>
            </a:extLst>
          </p:cNvPr>
          <p:cNvSpPr/>
          <p:nvPr/>
        </p:nvSpPr>
        <p:spPr>
          <a:xfrm>
            <a:off x="4817904" y="4292419"/>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1">
                    <a:lumMod val="75000"/>
                  </a:schemeClr>
                </a:solidFill>
              </a:rPr>
              <a:t>06</a:t>
            </a:r>
          </a:p>
        </p:txBody>
      </p:sp>
      <p:sp>
        <p:nvSpPr>
          <p:cNvPr id="270" name="Rectangle 269">
            <a:extLst>
              <a:ext uri="{FF2B5EF4-FFF2-40B4-BE49-F238E27FC236}">
                <a16:creationId xmlns:a16="http://schemas.microsoft.com/office/drawing/2014/main" id="{25DA0DD3-1E62-4FBC-A9B9-D3186ABF1AAD}"/>
              </a:ext>
            </a:extLst>
          </p:cNvPr>
          <p:cNvSpPr/>
          <p:nvPr/>
        </p:nvSpPr>
        <p:spPr>
          <a:xfrm>
            <a:off x="5608471" y="4377664"/>
            <a:ext cx="2470077" cy="279117"/>
          </a:xfrm>
          <a:prstGeom prst="rect">
            <a:avLst/>
          </a:prstGeom>
        </p:spPr>
        <p:txBody>
          <a:bodyPr wrap="square" lIns="0" tIns="0" rIns="0" bIns="0" anchor="ctr">
            <a:spAutoFit/>
          </a:bodyPr>
          <a:lstStyle/>
          <a:p>
            <a:pPr>
              <a:lnSpc>
                <a:spcPct val="110000"/>
              </a:lnSpc>
            </a:pPr>
            <a:r>
              <a:rPr lang="en-US" dirty="0">
                <a:solidFill>
                  <a:schemeClr val="bg1"/>
                </a:solidFill>
              </a:rPr>
              <a:t>Themes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271" name="Straight Connector 270">
            <a:extLst>
              <a:ext uri="{FF2B5EF4-FFF2-40B4-BE49-F238E27FC236}">
                <a16:creationId xmlns:a16="http://schemas.microsoft.com/office/drawing/2014/main" id="{29D02453-421E-4ED1-845C-66FC8901F481}"/>
              </a:ext>
            </a:extLst>
          </p:cNvPr>
          <p:cNvCxnSpPr>
            <a:cxnSpLocks/>
            <a:stCxn id="260" idx="6"/>
            <a:endCxn id="269" idx="2"/>
          </p:cNvCxnSpPr>
          <p:nvPr/>
        </p:nvCxnSpPr>
        <p:spPr>
          <a:xfrm>
            <a:off x="4172141" y="4272618"/>
            <a:ext cx="645763" cy="250159"/>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72" name="Oval 271">
            <a:extLst>
              <a:ext uri="{FF2B5EF4-FFF2-40B4-BE49-F238E27FC236}">
                <a16:creationId xmlns:a16="http://schemas.microsoft.com/office/drawing/2014/main" id="{D87F9359-3909-4420-9F05-4BADA1FB5765}"/>
              </a:ext>
            </a:extLst>
          </p:cNvPr>
          <p:cNvSpPr/>
          <p:nvPr/>
        </p:nvSpPr>
        <p:spPr>
          <a:xfrm>
            <a:off x="4572299" y="4934685"/>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1">
                    <a:lumMod val="60000"/>
                    <a:lumOff val="40000"/>
                  </a:schemeClr>
                </a:solidFill>
              </a:rPr>
              <a:t>07</a:t>
            </a:r>
          </a:p>
        </p:txBody>
      </p:sp>
      <p:cxnSp>
        <p:nvCxnSpPr>
          <p:cNvPr id="273" name="Straight Connector 272">
            <a:extLst>
              <a:ext uri="{FF2B5EF4-FFF2-40B4-BE49-F238E27FC236}">
                <a16:creationId xmlns:a16="http://schemas.microsoft.com/office/drawing/2014/main" id="{52165896-ED82-475A-8C72-2FBE77EA98DF}"/>
              </a:ext>
            </a:extLst>
          </p:cNvPr>
          <p:cNvCxnSpPr>
            <a:cxnSpLocks/>
            <a:stCxn id="274" idx="2"/>
            <a:endCxn id="272" idx="1"/>
          </p:cNvCxnSpPr>
          <p:nvPr/>
        </p:nvCxnSpPr>
        <p:spPr>
          <a:xfrm>
            <a:off x="3880284" y="4517221"/>
            <a:ext cx="759898" cy="484934"/>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74" name="Oval 273">
            <a:extLst>
              <a:ext uri="{FF2B5EF4-FFF2-40B4-BE49-F238E27FC236}">
                <a16:creationId xmlns:a16="http://schemas.microsoft.com/office/drawing/2014/main" id="{1E72A9C6-CEF9-4175-9840-DEC324DFE39A}"/>
              </a:ext>
            </a:extLst>
          </p:cNvPr>
          <p:cNvSpPr/>
          <p:nvPr/>
        </p:nvSpPr>
        <p:spPr>
          <a:xfrm flipH="1" flipV="1">
            <a:off x="3778287" y="4466533"/>
            <a:ext cx="101997" cy="101377"/>
          </a:xfrm>
          <a:prstGeom prst="ellipse">
            <a:avLst/>
          </a:prstGeom>
          <a:solidFill>
            <a:schemeClr val="accent1">
              <a:lumMod val="60000"/>
              <a:lumOff val="40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5" name="Rectangle 274">
            <a:extLst>
              <a:ext uri="{FF2B5EF4-FFF2-40B4-BE49-F238E27FC236}">
                <a16:creationId xmlns:a16="http://schemas.microsoft.com/office/drawing/2014/main" id="{CB99D186-6FA9-4AB7-A812-6415049E668D}"/>
              </a:ext>
            </a:extLst>
          </p:cNvPr>
          <p:cNvSpPr/>
          <p:nvPr/>
        </p:nvSpPr>
        <p:spPr>
          <a:xfrm>
            <a:off x="4986026" y="5765359"/>
            <a:ext cx="2338501" cy="267355"/>
          </a:xfrm>
          <a:prstGeom prst="rect">
            <a:avLst/>
          </a:prstGeom>
        </p:spPr>
        <p:txBody>
          <a:bodyPr wrap="square" lIns="0" tIns="0" rIns="0" bIns="0" anchor="ctr">
            <a:spAutoFit/>
          </a:bodyPr>
          <a:lstStyle/>
          <a:p>
            <a:r>
              <a:rPr lang="en-US" dirty="0">
                <a:solidFill>
                  <a:schemeClr val="bg1"/>
                </a:solidFill>
              </a:rPr>
              <a:t>Supported Devices</a:t>
            </a:r>
          </a:p>
        </p:txBody>
      </p:sp>
      <p:sp>
        <p:nvSpPr>
          <p:cNvPr id="276" name="Rectangle 275">
            <a:extLst>
              <a:ext uri="{FF2B5EF4-FFF2-40B4-BE49-F238E27FC236}">
                <a16:creationId xmlns:a16="http://schemas.microsoft.com/office/drawing/2014/main" id="{65395CEB-3DC0-48B6-A41D-300A7BDFC58C}"/>
              </a:ext>
            </a:extLst>
          </p:cNvPr>
          <p:cNvSpPr/>
          <p:nvPr/>
        </p:nvSpPr>
        <p:spPr>
          <a:xfrm>
            <a:off x="5228502" y="5007783"/>
            <a:ext cx="2338501" cy="267355"/>
          </a:xfrm>
          <a:prstGeom prst="rect">
            <a:avLst/>
          </a:prstGeom>
        </p:spPr>
        <p:txBody>
          <a:bodyPr wrap="square" lIns="0" tIns="0" rIns="0" bIns="0" anchor="ctr">
            <a:spAutoFit/>
          </a:bodyPr>
          <a:lstStyle/>
          <a:p>
            <a:r>
              <a:rPr lang="en-US" dirty="0">
                <a:solidFill>
                  <a:schemeClr val="bg1"/>
                </a:solidFill>
              </a:rPr>
              <a:t>Supported i18n</a:t>
            </a:r>
          </a:p>
        </p:txBody>
      </p:sp>
      <p:sp>
        <p:nvSpPr>
          <p:cNvPr id="284" name="Rectangle 283">
            <a:extLst>
              <a:ext uri="{FF2B5EF4-FFF2-40B4-BE49-F238E27FC236}">
                <a16:creationId xmlns:a16="http://schemas.microsoft.com/office/drawing/2014/main" id="{7589C72D-E3DF-4FA6-B603-36F397D4B314}"/>
              </a:ext>
            </a:extLst>
          </p:cNvPr>
          <p:cNvSpPr/>
          <p:nvPr/>
        </p:nvSpPr>
        <p:spPr>
          <a:xfrm>
            <a:off x="4844179" y="1678294"/>
            <a:ext cx="2598156" cy="279117"/>
          </a:xfrm>
          <a:prstGeom prst="rect">
            <a:avLst/>
          </a:prstGeom>
        </p:spPr>
        <p:txBody>
          <a:bodyPr wrap="square" lIns="0" tIns="0" rIns="0" bIns="0" anchor="ctr">
            <a:spAutoFit/>
          </a:bodyPr>
          <a:lstStyle/>
          <a:p>
            <a:pPr>
              <a:lnSpc>
                <a:spcPct val="110000"/>
              </a:lnSpc>
            </a:pPr>
            <a:r>
              <a:rPr lang="en-US" dirty="0">
                <a:solidFill>
                  <a:schemeClr val="bg1"/>
                </a:solidFill>
              </a:rPr>
              <a:t>Namespace</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5" name="Rectangle 284">
            <a:extLst>
              <a:ext uri="{FF2B5EF4-FFF2-40B4-BE49-F238E27FC236}">
                <a16:creationId xmlns:a16="http://schemas.microsoft.com/office/drawing/2014/main" id="{DE026AD8-2311-4964-8B6B-E5EE134D5DF8}"/>
              </a:ext>
            </a:extLst>
          </p:cNvPr>
          <p:cNvSpPr/>
          <p:nvPr/>
        </p:nvSpPr>
        <p:spPr>
          <a:xfrm>
            <a:off x="5295235" y="2283945"/>
            <a:ext cx="1664455" cy="279117"/>
          </a:xfrm>
          <a:prstGeom prst="rect">
            <a:avLst/>
          </a:prstGeom>
        </p:spPr>
        <p:txBody>
          <a:bodyPr wrap="square" lIns="0" tIns="0" rIns="0" bIns="0" anchor="ctr">
            <a:spAutoFit/>
          </a:bodyPr>
          <a:lstStyle/>
          <a:p>
            <a:pPr>
              <a:lnSpc>
                <a:spcPct val="110000"/>
              </a:lnSpc>
            </a:pPr>
            <a:r>
              <a:rPr lang="en-US" dirty="0">
                <a:solidFill>
                  <a:schemeClr val="bg1"/>
                </a:solidFill>
              </a:rPr>
              <a:t>Libraries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6" name="Rectangle 285">
            <a:extLst>
              <a:ext uri="{FF2B5EF4-FFF2-40B4-BE49-F238E27FC236}">
                <a16:creationId xmlns:a16="http://schemas.microsoft.com/office/drawing/2014/main" id="{349A1866-6358-4C15-8175-30AB6F2E4390}"/>
              </a:ext>
            </a:extLst>
          </p:cNvPr>
          <p:cNvSpPr/>
          <p:nvPr/>
        </p:nvSpPr>
        <p:spPr>
          <a:xfrm>
            <a:off x="5462539" y="2975821"/>
            <a:ext cx="1413163" cy="279117"/>
          </a:xfrm>
          <a:prstGeom prst="rect">
            <a:avLst/>
          </a:prstGeom>
        </p:spPr>
        <p:txBody>
          <a:bodyPr wrap="square" lIns="0" tIns="0" rIns="0" bIns="0" anchor="ctr">
            <a:spAutoFit/>
          </a:bodyPr>
          <a:lstStyle/>
          <a:p>
            <a:pPr>
              <a:lnSpc>
                <a:spcPct val="110000"/>
              </a:lnSpc>
            </a:pPr>
            <a:r>
              <a:rPr lang="en-US" dirty="0">
                <a:solidFill>
                  <a:schemeClr val="bg1"/>
                </a:solidFill>
              </a:rPr>
              <a:t>Views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91" name="Picture 290">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20417" y="117529"/>
            <a:ext cx="716699" cy="707887"/>
          </a:xfrm>
          <a:prstGeom prst="rect">
            <a:avLst/>
          </a:prstGeom>
        </p:spPr>
      </p:pic>
      <p:sp>
        <p:nvSpPr>
          <p:cNvPr id="292" name="Footer Placeholder 45">
            <a:extLst>
              <a:ext uri="{FF2B5EF4-FFF2-40B4-BE49-F238E27FC236}">
                <a16:creationId xmlns:a16="http://schemas.microsoft.com/office/drawing/2014/main" id="{60A84B6B-B12E-4167-97CF-5860A564A264}"/>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Tree>
    <p:extLst>
      <p:ext uri="{BB962C8B-B14F-4D97-AF65-F5344CB8AC3E}">
        <p14:creationId xmlns:p14="http://schemas.microsoft.com/office/powerpoint/2010/main" val="2065310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31603-7A9E-4DBF-A360-B764CAB55D92}"/>
              </a:ext>
            </a:extLst>
          </p:cNvPr>
          <p:cNvSpPr>
            <a:spLocks noGrp="1"/>
          </p:cNvSpPr>
          <p:nvPr>
            <p:ph type="ctrTitle"/>
          </p:nvPr>
        </p:nvSpPr>
        <p:spPr>
          <a:xfrm>
            <a:off x="190547" y="147519"/>
            <a:ext cx="9144000" cy="568435"/>
          </a:xfrm>
        </p:spPr>
        <p:txBody>
          <a:bodyPr>
            <a:noAutofit/>
          </a:bodyPr>
          <a:lstStyle/>
          <a:p>
            <a:pPr algn="l">
              <a:lnSpc>
                <a:spcPct val="100000"/>
              </a:lnSpc>
            </a:pPr>
            <a:r>
              <a:rPr lang="en-US" sz="3600" dirty="0">
                <a:latin typeface="Cooper Black" panose="0208090404030B020404" pitchFamily="18" charset="0"/>
              </a:rPr>
              <a:t>Three Sections of manifest.json</a:t>
            </a:r>
          </a:p>
        </p:txBody>
      </p:sp>
      <p:pic>
        <p:nvPicPr>
          <p:cNvPr id="4" name="Picture 3">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60A84B6B-B12E-4167-97CF-5860A564A264}"/>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grpSp>
        <p:nvGrpSpPr>
          <p:cNvPr id="6" name="Group 5">
            <a:extLst>
              <a:ext uri="{FF2B5EF4-FFF2-40B4-BE49-F238E27FC236}">
                <a16:creationId xmlns:a16="http://schemas.microsoft.com/office/drawing/2014/main" id="{BF8A4582-FA23-453F-BA7B-9E73C900A204}"/>
              </a:ext>
            </a:extLst>
          </p:cNvPr>
          <p:cNvGrpSpPr/>
          <p:nvPr/>
        </p:nvGrpSpPr>
        <p:grpSpPr>
          <a:xfrm>
            <a:off x="7298791" y="1468072"/>
            <a:ext cx="4032441" cy="1754326"/>
            <a:chOff x="7283950" y="1608251"/>
            <a:chExt cx="4032441" cy="1754326"/>
          </a:xfrm>
        </p:grpSpPr>
        <p:sp>
          <p:nvSpPr>
            <p:cNvPr id="31" name="TextBox 24">
              <a:extLst>
                <a:ext uri="{FF2B5EF4-FFF2-40B4-BE49-F238E27FC236}">
                  <a16:creationId xmlns:a16="http://schemas.microsoft.com/office/drawing/2014/main" id="{C1B9B9D3-BD44-4F10-94D0-C3803A4D5A7C}"/>
                </a:ext>
              </a:extLst>
            </p:cNvPr>
            <p:cNvSpPr txBox="1"/>
            <p:nvPr/>
          </p:nvSpPr>
          <p:spPr>
            <a:xfrm>
              <a:off x="8857939" y="1608251"/>
              <a:ext cx="2458452" cy="1754326"/>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sap.ui5 contains different components </a:t>
              </a:r>
            </a:p>
            <a:p>
              <a:r>
                <a:rPr lang="en-US" sz="1800" kern="0" dirty="0">
                  <a:solidFill>
                    <a:schemeClr val="tx1">
                      <a:lumMod val="95000"/>
                      <a:lumOff val="5000"/>
                    </a:schemeClr>
                  </a:solidFill>
                  <a:latin typeface="Calibri (Body)"/>
                  <a:cs typeface="Arial" pitchFamily="34" charset="0"/>
                </a:rPr>
                <a:t>rootView, dependencies, contentDensities, models, routing etc.  </a:t>
              </a:r>
              <a:endParaRPr lang="en-US" sz="1800" dirty="0">
                <a:solidFill>
                  <a:schemeClr val="tx1">
                    <a:lumMod val="95000"/>
                    <a:lumOff val="5000"/>
                  </a:schemeClr>
                </a:solidFill>
                <a:latin typeface="Calibri (Body)"/>
              </a:endParaRPr>
            </a:p>
          </p:txBody>
        </p:sp>
        <p:grpSp>
          <p:nvGrpSpPr>
            <p:cNvPr id="32" name="Group 31">
              <a:extLst>
                <a:ext uri="{FF2B5EF4-FFF2-40B4-BE49-F238E27FC236}">
                  <a16:creationId xmlns:a16="http://schemas.microsoft.com/office/drawing/2014/main" id="{7813711B-E27C-4C43-B9D1-B8C58F9C9210}"/>
                </a:ext>
              </a:extLst>
            </p:cNvPr>
            <p:cNvGrpSpPr/>
            <p:nvPr/>
          </p:nvGrpSpPr>
          <p:grpSpPr>
            <a:xfrm>
              <a:off x="7283950" y="2371436"/>
              <a:ext cx="1328360" cy="143435"/>
              <a:chOff x="7008812" y="1757084"/>
              <a:chExt cx="1328360" cy="143435"/>
            </a:xfrm>
          </p:grpSpPr>
          <p:cxnSp>
            <p:nvCxnSpPr>
              <p:cNvPr id="33" name="Straight Connector 32">
                <a:extLst>
                  <a:ext uri="{FF2B5EF4-FFF2-40B4-BE49-F238E27FC236}">
                    <a16:creationId xmlns:a16="http://schemas.microsoft.com/office/drawing/2014/main" id="{A5AC626B-EA45-40DC-A443-0EE2CFECFEF1}"/>
                  </a:ext>
                </a:extLst>
              </p:cNvPr>
              <p:cNvCxnSpPr/>
              <p:nvPr/>
            </p:nvCxnSpPr>
            <p:spPr>
              <a:xfrm>
                <a:off x="7008812" y="1828800"/>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11B353CE-360A-4074-A2F8-472D0D8AC4FD}"/>
                  </a:ext>
                </a:extLst>
              </p:cNvPr>
              <p:cNvSpPr/>
              <p:nvPr/>
            </p:nvSpPr>
            <p:spPr>
              <a:xfrm>
                <a:off x="8193737" y="1757084"/>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7" name="Group 6">
            <a:extLst>
              <a:ext uri="{FF2B5EF4-FFF2-40B4-BE49-F238E27FC236}">
                <a16:creationId xmlns:a16="http://schemas.microsoft.com/office/drawing/2014/main" id="{5DBEE17D-28FE-46BC-93C7-39EF9E12AAEB}"/>
              </a:ext>
            </a:extLst>
          </p:cNvPr>
          <p:cNvGrpSpPr/>
          <p:nvPr/>
        </p:nvGrpSpPr>
        <p:grpSpPr>
          <a:xfrm>
            <a:off x="7765349" y="4078763"/>
            <a:ext cx="3920221" cy="1200329"/>
            <a:chOff x="7283950" y="1961058"/>
            <a:chExt cx="3920221" cy="1200329"/>
          </a:xfrm>
          <a:solidFill>
            <a:schemeClr val="bg1">
              <a:lumMod val="85000"/>
            </a:schemeClr>
          </a:solidFill>
        </p:grpSpPr>
        <p:sp>
          <p:nvSpPr>
            <p:cNvPr id="27" name="TextBox 29">
              <a:extLst>
                <a:ext uri="{FF2B5EF4-FFF2-40B4-BE49-F238E27FC236}">
                  <a16:creationId xmlns:a16="http://schemas.microsoft.com/office/drawing/2014/main" id="{78138BB0-5F4C-4CA6-A0C3-EF1BA0CA992B}"/>
                </a:ext>
              </a:extLst>
            </p:cNvPr>
            <p:cNvSpPr txBox="1"/>
            <p:nvPr/>
          </p:nvSpPr>
          <p:spPr>
            <a:xfrm>
              <a:off x="8745719" y="1961058"/>
              <a:ext cx="2458452" cy="1200329"/>
            </a:xfrm>
            <a:prstGeom prst="rect">
              <a:avLst/>
            </a:prstGeom>
            <a:grpFill/>
            <a:ln>
              <a:solidFill>
                <a:schemeClr val="bg1">
                  <a:lumMod val="85000"/>
                </a:schemeClr>
              </a:solidFill>
            </a:ln>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technology, icons, deviceTypes, supportedThemes</a:t>
              </a:r>
              <a:endParaRPr lang="en-US" sz="1800" dirty="0">
                <a:solidFill>
                  <a:schemeClr val="tx1">
                    <a:lumMod val="95000"/>
                    <a:lumOff val="5000"/>
                  </a:schemeClr>
                </a:solidFill>
                <a:latin typeface="Calibri (Body)"/>
              </a:endParaRPr>
            </a:p>
          </p:txBody>
        </p:sp>
        <p:grpSp>
          <p:nvGrpSpPr>
            <p:cNvPr id="28" name="Group 27">
              <a:extLst>
                <a:ext uri="{FF2B5EF4-FFF2-40B4-BE49-F238E27FC236}">
                  <a16:creationId xmlns:a16="http://schemas.microsoft.com/office/drawing/2014/main" id="{E9A941CA-8354-4E1B-ADC6-943CFAD4FD91}"/>
                </a:ext>
              </a:extLst>
            </p:cNvPr>
            <p:cNvGrpSpPr/>
            <p:nvPr/>
          </p:nvGrpSpPr>
          <p:grpSpPr>
            <a:xfrm>
              <a:off x="7283950" y="2371436"/>
              <a:ext cx="1328360" cy="143435"/>
              <a:chOff x="7008812" y="1757084"/>
              <a:chExt cx="1328360" cy="143435"/>
            </a:xfrm>
            <a:grpFill/>
          </p:grpSpPr>
          <p:cxnSp>
            <p:nvCxnSpPr>
              <p:cNvPr id="29" name="Straight Connector 28">
                <a:extLst>
                  <a:ext uri="{FF2B5EF4-FFF2-40B4-BE49-F238E27FC236}">
                    <a16:creationId xmlns:a16="http://schemas.microsoft.com/office/drawing/2014/main" id="{D9EEE494-1BE2-42DE-9C8E-9546559C52C1}"/>
                  </a:ext>
                </a:extLst>
              </p:cNvPr>
              <p:cNvCxnSpPr/>
              <p:nvPr/>
            </p:nvCxnSpPr>
            <p:spPr>
              <a:xfrm>
                <a:off x="7008812" y="1828800"/>
                <a:ext cx="1219200" cy="1588"/>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2A02FB2-DBED-46E5-BB04-2322EB298056}"/>
                  </a:ext>
                </a:extLst>
              </p:cNvPr>
              <p:cNvSpPr/>
              <p:nvPr/>
            </p:nvSpPr>
            <p:spPr>
              <a:xfrm>
                <a:off x="8193737" y="1757084"/>
                <a:ext cx="143435" cy="1434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8" name="Group 7">
            <a:extLst>
              <a:ext uri="{FF2B5EF4-FFF2-40B4-BE49-F238E27FC236}">
                <a16:creationId xmlns:a16="http://schemas.microsoft.com/office/drawing/2014/main" id="{772D4AC3-DFCD-4ADD-930E-8C1C29841E2E}"/>
              </a:ext>
            </a:extLst>
          </p:cNvPr>
          <p:cNvGrpSpPr/>
          <p:nvPr/>
        </p:nvGrpSpPr>
        <p:grpSpPr>
          <a:xfrm flipH="1">
            <a:off x="460047" y="2719561"/>
            <a:ext cx="3927672" cy="1477328"/>
            <a:chOff x="7272140" y="1972270"/>
            <a:chExt cx="3927672" cy="1477328"/>
          </a:xfrm>
        </p:grpSpPr>
        <p:sp>
          <p:nvSpPr>
            <p:cNvPr id="23" name="TextBox 39">
              <a:extLst>
                <a:ext uri="{FF2B5EF4-FFF2-40B4-BE49-F238E27FC236}">
                  <a16:creationId xmlns:a16="http://schemas.microsoft.com/office/drawing/2014/main" id="{AD2DEB6D-6963-4BD2-B4B0-69D72A5DB8F2}"/>
                </a:ext>
              </a:extLst>
            </p:cNvPr>
            <p:cNvSpPr txBox="1"/>
            <p:nvPr/>
          </p:nvSpPr>
          <p:spPr>
            <a:xfrm>
              <a:off x="8741360" y="1972270"/>
              <a:ext cx="2458452" cy="1477328"/>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idtype, i18n, applicationVersion, title, description, dataSources.</a:t>
              </a:r>
              <a:endParaRPr lang="en-US" sz="1800" dirty="0">
                <a:solidFill>
                  <a:schemeClr val="tx1">
                    <a:lumMod val="95000"/>
                    <a:lumOff val="5000"/>
                  </a:schemeClr>
                </a:solidFill>
                <a:latin typeface="Calibri (Body)"/>
              </a:endParaRPr>
            </a:p>
          </p:txBody>
        </p:sp>
        <p:grpSp>
          <p:nvGrpSpPr>
            <p:cNvPr id="24" name="Group 23">
              <a:extLst>
                <a:ext uri="{FF2B5EF4-FFF2-40B4-BE49-F238E27FC236}">
                  <a16:creationId xmlns:a16="http://schemas.microsoft.com/office/drawing/2014/main" id="{D7D3A44E-0098-42FB-909A-E3FA15D85D49}"/>
                </a:ext>
              </a:extLst>
            </p:cNvPr>
            <p:cNvGrpSpPr/>
            <p:nvPr/>
          </p:nvGrpSpPr>
          <p:grpSpPr>
            <a:xfrm>
              <a:off x="7272140" y="2580125"/>
              <a:ext cx="1339220" cy="133297"/>
              <a:chOff x="6997002" y="1965773"/>
              <a:chExt cx="1339220" cy="133297"/>
            </a:xfrm>
          </p:grpSpPr>
          <p:cxnSp>
            <p:nvCxnSpPr>
              <p:cNvPr id="25" name="Straight Connector 24">
                <a:extLst>
                  <a:ext uri="{FF2B5EF4-FFF2-40B4-BE49-F238E27FC236}">
                    <a16:creationId xmlns:a16="http://schemas.microsoft.com/office/drawing/2014/main" id="{3E0F57CF-F2CD-499F-B481-0DC9C0C31A13}"/>
                  </a:ext>
                </a:extLst>
              </p:cNvPr>
              <p:cNvCxnSpPr/>
              <p:nvPr/>
            </p:nvCxnSpPr>
            <p:spPr>
              <a:xfrm>
                <a:off x="6997002" y="2017935"/>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F74CAAFF-38A8-4124-9727-F6D987081CD8}"/>
                  </a:ext>
                </a:extLst>
              </p:cNvPr>
              <p:cNvSpPr/>
              <p:nvPr/>
            </p:nvSpPr>
            <p:spPr>
              <a:xfrm flipV="1">
                <a:off x="8216202" y="1965773"/>
                <a:ext cx="120020" cy="1332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9" name="Group 8">
            <a:extLst>
              <a:ext uri="{FF2B5EF4-FFF2-40B4-BE49-F238E27FC236}">
                <a16:creationId xmlns:a16="http://schemas.microsoft.com/office/drawing/2014/main" id="{E997F8E3-80E0-4326-B19A-0AEC91691372}"/>
              </a:ext>
            </a:extLst>
          </p:cNvPr>
          <p:cNvGrpSpPr/>
          <p:nvPr/>
        </p:nvGrpSpPr>
        <p:grpSpPr>
          <a:xfrm>
            <a:off x="3965713" y="1639957"/>
            <a:ext cx="4214191" cy="3687417"/>
            <a:chOff x="4299499" y="1844331"/>
            <a:chExt cx="3589827" cy="2870059"/>
          </a:xfrm>
        </p:grpSpPr>
        <p:grpSp>
          <p:nvGrpSpPr>
            <p:cNvPr id="10" name="Group 9">
              <a:extLst>
                <a:ext uri="{FF2B5EF4-FFF2-40B4-BE49-F238E27FC236}">
                  <a16:creationId xmlns:a16="http://schemas.microsoft.com/office/drawing/2014/main" id="{036DBE46-826E-4936-BD42-BCBB099A7DCF}"/>
                </a:ext>
              </a:extLst>
            </p:cNvPr>
            <p:cNvGrpSpPr/>
            <p:nvPr/>
          </p:nvGrpSpPr>
          <p:grpSpPr>
            <a:xfrm>
              <a:off x="4299499" y="3472295"/>
              <a:ext cx="3589827" cy="1242095"/>
              <a:chOff x="4675064" y="3109055"/>
              <a:chExt cx="2840081" cy="982680"/>
            </a:xfrm>
          </p:grpSpPr>
          <p:sp>
            <p:nvSpPr>
              <p:cNvPr id="21" name="Freeform 24">
                <a:extLst>
                  <a:ext uri="{FF2B5EF4-FFF2-40B4-BE49-F238E27FC236}">
                    <a16:creationId xmlns:a16="http://schemas.microsoft.com/office/drawing/2014/main" id="{53E428C9-255B-4658-B99F-8B18AD8251D9}"/>
                  </a:ext>
                </a:extLst>
              </p:cNvPr>
              <p:cNvSpPr>
                <a:spLocks/>
              </p:cNvSpPr>
              <p:nvPr/>
            </p:nvSpPr>
            <p:spPr bwMode="auto">
              <a:xfrm flipV="1">
                <a:off x="4675064" y="3293135"/>
                <a:ext cx="2840081" cy="798600"/>
              </a:xfrm>
              <a:custGeom>
                <a:avLst/>
                <a:gdLst/>
                <a:ahLst/>
                <a:cxnLst>
                  <a:cxn ang="0">
                    <a:pos x="898" y="0"/>
                  </a:cxn>
                  <a:cxn ang="0">
                    <a:pos x="1154" y="0"/>
                  </a:cxn>
                  <a:cxn ang="0">
                    <a:pos x="1279" y="5"/>
                  </a:cxn>
                  <a:cxn ang="0">
                    <a:pos x="1398" y="9"/>
                  </a:cxn>
                  <a:cxn ang="0">
                    <a:pos x="1510" y="16"/>
                  </a:cxn>
                  <a:cxn ang="0">
                    <a:pos x="1612" y="23"/>
                  </a:cxn>
                  <a:cxn ang="0">
                    <a:pos x="1707" y="35"/>
                  </a:cxn>
                  <a:cxn ang="0">
                    <a:pos x="1794" y="44"/>
                  </a:cxn>
                  <a:cxn ang="0">
                    <a:pos x="1868" y="58"/>
                  </a:cxn>
                  <a:cxn ang="0">
                    <a:pos x="1931" y="72"/>
                  </a:cxn>
                  <a:cxn ang="0">
                    <a:pos x="1982" y="86"/>
                  </a:cxn>
                  <a:cxn ang="0">
                    <a:pos x="2022" y="103"/>
                  </a:cxn>
                  <a:cxn ang="0">
                    <a:pos x="2045" y="119"/>
                  </a:cxn>
                  <a:cxn ang="0">
                    <a:pos x="2052" y="135"/>
                  </a:cxn>
                  <a:cxn ang="0">
                    <a:pos x="2052" y="577"/>
                  </a:cxn>
                  <a:cxn ang="0">
                    <a:pos x="0" y="577"/>
                  </a:cxn>
                  <a:cxn ang="0">
                    <a:pos x="0" y="135"/>
                  </a:cxn>
                  <a:cxn ang="0">
                    <a:pos x="7" y="119"/>
                  </a:cxn>
                  <a:cxn ang="0">
                    <a:pos x="30" y="103"/>
                  </a:cxn>
                  <a:cxn ang="0">
                    <a:pos x="69" y="86"/>
                  </a:cxn>
                  <a:cxn ang="0">
                    <a:pos x="121" y="72"/>
                  </a:cxn>
                  <a:cxn ang="0">
                    <a:pos x="183" y="58"/>
                  </a:cxn>
                  <a:cxn ang="0">
                    <a:pos x="258" y="44"/>
                  </a:cxn>
                  <a:cxn ang="0">
                    <a:pos x="344" y="35"/>
                  </a:cxn>
                  <a:cxn ang="0">
                    <a:pos x="439" y="23"/>
                  </a:cxn>
                  <a:cxn ang="0">
                    <a:pos x="542" y="16"/>
                  </a:cxn>
                  <a:cxn ang="0">
                    <a:pos x="653" y="9"/>
                  </a:cxn>
                  <a:cxn ang="0">
                    <a:pos x="772" y="5"/>
                  </a:cxn>
                  <a:cxn ang="0">
                    <a:pos x="898" y="0"/>
                  </a:cxn>
                </a:cxnLst>
                <a:rect l="0" t="0" r="r" b="b"/>
                <a:pathLst>
                  <a:path w="2052" h="577">
                    <a:moveTo>
                      <a:pt x="898" y="0"/>
                    </a:moveTo>
                    <a:lnTo>
                      <a:pt x="1154" y="0"/>
                    </a:lnTo>
                    <a:lnTo>
                      <a:pt x="1279" y="5"/>
                    </a:lnTo>
                    <a:lnTo>
                      <a:pt x="1398" y="9"/>
                    </a:lnTo>
                    <a:lnTo>
                      <a:pt x="1510" y="16"/>
                    </a:lnTo>
                    <a:lnTo>
                      <a:pt x="1612" y="23"/>
                    </a:lnTo>
                    <a:lnTo>
                      <a:pt x="1707" y="35"/>
                    </a:lnTo>
                    <a:lnTo>
                      <a:pt x="1794" y="44"/>
                    </a:lnTo>
                    <a:lnTo>
                      <a:pt x="1868" y="58"/>
                    </a:lnTo>
                    <a:lnTo>
                      <a:pt x="1931" y="72"/>
                    </a:lnTo>
                    <a:lnTo>
                      <a:pt x="1982" y="86"/>
                    </a:lnTo>
                    <a:lnTo>
                      <a:pt x="2022" y="103"/>
                    </a:lnTo>
                    <a:lnTo>
                      <a:pt x="2045" y="119"/>
                    </a:lnTo>
                    <a:lnTo>
                      <a:pt x="2052" y="135"/>
                    </a:lnTo>
                    <a:lnTo>
                      <a:pt x="2052" y="577"/>
                    </a:lnTo>
                    <a:lnTo>
                      <a:pt x="0" y="577"/>
                    </a:lnTo>
                    <a:lnTo>
                      <a:pt x="0" y="135"/>
                    </a:lnTo>
                    <a:lnTo>
                      <a:pt x="7" y="119"/>
                    </a:lnTo>
                    <a:lnTo>
                      <a:pt x="30" y="103"/>
                    </a:lnTo>
                    <a:lnTo>
                      <a:pt x="69" y="86"/>
                    </a:lnTo>
                    <a:lnTo>
                      <a:pt x="121" y="72"/>
                    </a:lnTo>
                    <a:lnTo>
                      <a:pt x="183" y="58"/>
                    </a:lnTo>
                    <a:lnTo>
                      <a:pt x="258" y="44"/>
                    </a:lnTo>
                    <a:lnTo>
                      <a:pt x="344" y="35"/>
                    </a:lnTo>
                    <a:lnTo>
                      <a:pt x="439" y="23"/>
                    </a:lnTo>
                    <a:lnTo>
                      <a:pt x="542" y="16"/>
                    </a:lnTo>
                    <a:lnTo>
                      <a:pt x="653" y="9"/>
                    </a:lnTo>
                    <a:lnTo>
                      <a:pt x="772" y="5"/>
                    </a:lnTo>
                    <a:lnTo>
                      <a:pt x="898" y="0"/>
                    </a:lnTo>
                    <a:close/>
                  </a:path>
                </a:pathLst>
              </a:custGeom>
              <a:gradFill>
                <a:gsLst>
                  <a:gs pos="0">
                    <a:schemeClr val="tx2">
                      <a:shade val="30000"/>
                      <a:satMod val="115000"/>
                    </a:schemeClr>
                  </a:gs>
                  <a:gs pos="69000">
                    <a:schemeClr val="accent1"/>
                  </a:gs>
                  <a:gs pos="100000">
                    <a:schemeClr val="tx2">
                      <a:shade val="100000"/>
                      <a:satMod val="115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22" name="Freeform 25">
                <a:extLst>
                  <a:ext uri="{FF2B5EF4-FFF2-40B4-BE49-F238E27FC236}">
                    <a16:creationId xmlns:a16="http://schemas.microsoft.com/office/drawing/2014/main" id="{42650FEE-A3D1-4F89-8A6B-1914FC6CD2C8}"/>
                  </a:ext>
                </a:extLst>
              </p:cNvPr>
              <p:cNvSpPr>
                <a:spLocks/>
              </p:cNvSpPr>
              <p:nvPr/>
            </p:nvSpPr>
            <p:spPr bwMode="auto">
              <a:xfrm flipV="1">
                <a:off x="4675064" y="3109055"/>
                <a:ext cx="2840081" cy="372311"/>
              </a:xfrm>
              <a:custGeom>
                <a:avLst/>
                <a:gdLst/>
                <a:ahLst/>
                <a:cxnLst>
                  <a:cxn ang="0">
                    <a:pos x="898" y="0"/>
                  </a:cxn>
                  <a:cxn ang="0">
                    <a:pos x="1154" y="0"/>
                  </a:cxn>
                  <a:cxn ang="0">
                    <a:pos x="1279" y="5"/>
                  </a:cxn>
                  <a:cxn ang="0">
                    <a:pos x="1398" y="10"/>
                  </a:cxn>
                  <a:cxn ang="0">
                    <a:pos x="1510" y="17"/>
                  </a:cxn>
                  <a:cxn ang="0">
                    <a:pos x="1612" y="24"/>
                  </a:cxn>
                  <a:cxn ang="0">
                    <a:pos x="1707" y="35"/>
                  </a:cxn>
                  <a:cxn ang="0">
                    <a:pos x="1794" y="45"/>
                  </a:cxn>
                  <a:cxn ang="0">
                    <a:pos x="1868" y="59"/>
                  </a:cxn>
                  <a:cxn ang="0">
                    <a:pos x="1931" y="73"/>
                  </a:cxn>
                  <a:cxn ang="0">
                    <a:pos x="1982" y="87"/>
                  </a:cxn>
                  <a:cxn ang="0">
                    <a:pos x="2022" y="103"/>
                  </a:cxn>
                  <a:cxn ang="0">
                    <a:pos x="2045" y="119"/>
                  </a:cxn>
                  <a:cxn ang="0">
                    <a:pos x="2052" y="136"/>
                  </a:cxn>
                  <a:cxn ang="0">
                    <a:pos x="2045" y="152"/>
                  </a:cxn>
                  <a:cxn ang="0">
                    <a:pos x="2022" y="168"/>
                  </a:cxn>
                  <a:cxn ang="0">
                    <a:pos x="1982" y="182"/>
                  </a:cxn>
                  <a:cxn ang="0">
                    <a:pos x="1931" y="199"/>
                  </a:cxn>
                  <a:cxn ang="0">
                    <a:pos x="1868" y="210"/>
                  </a:cxn>
                  <a:cxn ang="0">
                    <a:pos x="1794" y="224"/>
                  </a:cxn>
                  <a:cxn ang="0">
                    <a:pos x="1707" y="234"/>
                  </a:cxn>
                  <a:cxn ang="0">
                    <a:pos x="1612" y="245"/>
                  </a:cxn>
                  <a:cxn ang="0">
                    <a:pos x="1510" y="252"/>
                  </a:cxn>
                  <a:cxn ang="0">
                    <a:pos x="1398" y="259"/>
                  </a:cxn>
                  <a:cxn ang="0">
                    <a:pos x="1279" y="264"/>
                  </a:cxn>
                  <a:cxn ang="0">
                    <a:pos x="1154" y="269"/>
                  </a:cxn>
                  <a:cxn ang="0">
                    <a:pos x="898" y="269"/>
                  </a:cxn>
                  <a:cxn ang="0">
                    <a:pos x="772" y="264"/>
                  </a:cxn>
                  <a:cxn ang="0">
                    <a:pos x="653" y="259"/>
                  </a:cxn>
                  <a:cxn ang="0">
                    <a:pos x="542" y="252"/>
                  </a:cxn>
                  <a:cxn ang="0">
                    <a:pos x="439" y="245"/>
                  </a:cxn>
                  <a:cxn ang="0">
                    <a:pos x="344" y="234"/>
                  </a:cxn>
                  <a:cxn ang="0">
                    <a:pos x="258" y="224"/>
                  </a:cxn>
                  <a:cxn ang="0">
                    <a:pos x="183" y="210"/>
                  </a:cxn>
                  <a:cxn ang="0">
                    <a:pos x="121" y="199"/>
                  </a:cxn>
                  <a:cxn ang="0">
                    <a:pos x="69" y="182"/>
                  </a:cxn>
                  <a:cxn ang="0">
                    <a:pos x="30" y="168"/>
                  </a:cxn>
                  <a:cxn ang="0">
                    <a:pos x="7" y="152"/>
                  </a:cxn>
                  <a:cxn ang="0">
                    <a:pos x="0" y="136"/>
                  </a:cxn>
                  <a:cxn ang="0">
                    <a:pos x="7" y="119"/>
                  </a:cxn>
                  <a:cxn ang="0">
                    <a:pos x="30" y="103"/>
                  </a:cxn>
                  <a:cxn ang="0">
                    <a:pos x="69" y="87"/>
                  </a:cxn>
                  <a:cxn ang="0">
                    <a:pos x="121" y="73"/>
                  </a:cxn>
                  <a:cxn ang="0">
                    <a:pos x="183" y="59"/>
                  </a:cxn>
                  <a:cxn ang="0">
                    <a:pos x="258" y="45"/>
                  </a:cxn>
                  <a:cxn ang="0">
                    <a:pos x="344" y="35"/>
                  </a:cxn>
                  <a:cxn ang="0">
                    <a:pos x="439" y="24"/>
                  </a:cxn>
                  <a:cxn ang="0">
                    <a:pos x="542" y="17"/>
                  </a:cxn>
                  <a:cxn ang="0">
                    <a:pos x="653" y="10"/>
                  </a:cxn>
                  <a:cxn ang="0">
                    <a:pos x="772" y="5"/>
                  </a:cxn>
                  <a:cxn ang="0">
                    <a:pos x="898" y="0"/>
                  </a:cxn>
                </a:cxnLst>
                <a:rect l="0" t="0" r="r" b="b"/>
                <a:pathLst>
                  <a:path w="2052" h="269">
                    <a:moveTo>
                      <a:pt x="898" y="0"/>
                    </a:moveTo>
                    <a:lnTo>
                      <a:pt x="1154" y="0"/>
                    </a:lnTo>
                    <a:lnTo>
                      <a:pt x="1279" y="5"/>
                    </a:lnTo>
                    <a:lnTo>
                      <a:pt x="1398" y="10"/>
                    </a:lnTo>
                    <a:lnTo>
                      <a:pt x="1510" y="17"/>
                    </a:lnTo>
                    <a:lnTo>
                      <a:pt x="1612" y="24"/>
                    </a:lnTo>
                    <a:lnTo>
                      <a:pt x="1707" y="35"/>
                    </a:lnTo>
                    <a:lnTo>
                      <a:pt x="1794" y="45"/>
                    </a:lnTo>
                    <a:lnTo>
                      <a:pt x="1868" y="59"/>
                    </a:lnTo>
                    <a:lnTo>
                      <a:pt x="1931" y="73"/>
                    </a:lnTo>
                    <a:lnTo>
                      <a:pt x="1982" y="87"/>
                    </a:lnTo>
                    <a:lnTo>
                      <a:pt x="2022" y="103"/>
                    </a:lnTo>
                    <a:lnTo>
                      <a:pt x="2045" y="119"/>
                    </a:lnTo>
                    <a:lnTo>
                      <a:pt x="2052" y="136"/>
                    </a:lnTo>
                    <a:lnTo>
                      <a:pt x="2045" y="152"/>
                    </a:lnTo>
                    <a:lnTo>
                      <a:pt x="2022" y="168"/>
                    </a:lnTo>
                    <a:lnTo>
                      <a:pt x="1982" y="182"/>
                    </a:lnTo>
                    <a:lnTo>
                      <a:pt x="1931" y="199"/>
                    </a:lnTo>
                    <a:lnTo>
                      <a:pt x="1868" y="210"/>
                    </a:lnTo>
                    <a:lnTo>
                      <a:pt x="1794" y="224"/>
                    </a:lnTo>
                    <a:lnTo>
                      <a:pt x="1707" y="234"/>
                    </a:lnTo>
                    <a:lnTo>
                      <a:pt x="1612" y="245"/>
                    </a:lnTo>
                    <a:lnTo>
                      <a:pt x="1510" y="252"/>
                    </a:lnTo>
                    <a:lnTo>
                      <a:pt x="1398" y="259"/>
                    </a:lnTo>
                    <a:lnTo>
                      <a:pt x="1279" y="264"/>
                    </a:lnTo>
                    <a:lnTo>
                      <a:pt x="1154" y="269"/>
                    </a:lnTo>
                    <a:lnTo>
                      <a:pt x="898" y="269"/>
                    </a:lnTo>
                    <a:lnTo>
                      <a:pt x="772" y="264"/>
                    </a:lnTo>
                    <a:lnTo>
                      <a:pt x="653" y="259"/>
                    </a:lnTo>
                    <a:lnTo>
                      <a:pt x="542" y="252"/>
                    </a:lnTo>
                    <a:lnTo>
                      <a:pt x="439" y="245"/>
                    </a:lnTo>
                    <a:lnTo>
                      <a:pt x="344" y="234"/>
                    </a:lnTo>
                    <a:lnTo>
                      <a:pt x="258" y="224"/>
                    </a:lnTo>
                    <a:lnTo>
                      <a:pt x="183" y="210"/>
                    </a:lnTo>
                    <a:lnTo>
                      <a:pt x="121" y="199"/>
                    </a:lnTo>
                    <a:lnTo>
                      <a:pt x="69" y="182"/>
                    </a:lnTo>
                    <a:lnTo>
                      <a:pt x="30" y="168"/>
                    </a:lnTo>
                    <a:lnTo>
                      <a:pt x="7" y="152"/>
                    </a:lnTo>
                    <a:lnTo>
                      <a:pt x="0" y="136"/>
                    </a:lnTo>
                    <a:lnTo>
                      <a:pt x="7" y="119"/>
                    </a:lnTo>
                    <a:lnTo>
                      <a:pt x="30" y="103"/>
                    </a:lnTo>
                    <a:lnTo>
                      <a:pt x="69" y="87"/>
                    </a:lnTo>
                    <a:lnTo>
                      <a:pt x="121" y="73"/>
                    </a:lnTo>
                    <a:lnTo>
                      <a:pt x="183" y="59"/>
                    </a:lnTo>
                    <a:lnTo>
                      <a:pt x="258" y="45"/>
                    </a:lnTo>
                    <a:lnTo>
                      <a:pt x="344" y="35"/>
                    </a:lnTo>
                    <a:lnTo>
                      <a:pt x="439" y="24"/>
                    </a:lnTo>
                    <a:lnTo>
                      <a:pt x="542" y="17"/>
                    </a:lnTo>
                    <a:lnTo>
                      <a:pt x="653" y="10"/>
                    </a:lnTo>
                    <a:lnTo>
                      <a:pt x="772" y="5"/>
                    </a:lnTo>
                    <a:lnTo>
                      <a:pt x="898"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11" name="Group 10">
              <a:extLst>
                <a:ext uri="{FF2B5EF4-FFF2-40B4-BE49-F238E27FC236}">
                  <a16:creationId xmlns:a16="http://schemas.microsoft.com/office/drawing/2014/main" id="{D3EA529E-ECDE-40F9-B5A8-99285F5AC601}"/>
                </a:ext>
              </a:extLst>
            </p:cNvPr>
            <p:cNvGrpSpPr/>
            <p:nvPr/>
          </p:nvGrpSpPr>
          <p:grpSpPr>
            <a:xfrm>
              <a:off x="4624892" y="2650478"/>
              <a:ext cx="2902301" cy="1140627"/>
              <a:chOff x="4932498" y="2327065"/>
              <a:chExt cx="2296147" cy="902404"/>
            </a:xfrm>
          </p:grpSpPr>
          <p:sp>
            <p:nvSpPr>
              <p:cNvPr id="19" name="Freeform 26">
                <a:extLst>
                  <a:ext uri="{FF2B5EF4-FFF2-40B4-BE49-F238E27FC236}">
                    <a16:creationId xmlns:a16="http://schemas.microsoft.com/office/drawing/2014/main" id="{3AB6FDBC-4624-4E1D-9FC5-EB2DFF2D964A}"/>
                  </a:ext>
                </a:extLst>
              </p:cNvPr>
              <p:cNvSpPr>
                <a:spLocks/>
              </p:cNvSpPr>
              <p:nvPr/>
            </p:nvSpPr>
            <p:spPr bwMode="auto">
              <a:xfrm flipV="1">
                <a:off x="4932498" y="2479311"/>
                <a:ext cx="2296147" cy="750158"/>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6"/>
                  </a:cxn>
                  <a:cxn ang="0">
                    <a:pos x="1628" y="80"/>
                  </a:cxn>
                  <a:cxn ang="0">
                    <a:pos x="1652" y="94"/>
                  </a:cxn>
                  <a:cxn ang="0">
                    <a:pos x="1659" y="108"/>
                  </a:cxn>
                  <a:cxn ang="0">
                    <a:pos x="1659" y="542"/>
                  </a:cxn>
                  <a:cxn ang="0">
                    <a:pos x="0" y="542"/>
                  </a:cxn>
                  <a:cxn ang="0">
                    <a:pos x="0" y="108"/>
                  </a:cxn>
                  <a:cxn ang="0">
                    <a:pos x="7" y="94"/>
                  </a:cxn>
                  <a:cxn ang="0">
                    <a:pos x="30" y="80"/>
                  </a:cxn>
                  <a:cxn ang="0">
                    <a:pos x="65" y="66"/>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542">
                    <a:moveTo>
                      <a:pt x="719" y="0"/>
                    </a:moveTo>
                    <a:lnTo>
                      <a:pt x="942" y="0"/>
                    </a:lnTo>
                    <a:lnTo>
                      <a:pt x="1051" y="5"/>
                    </a:lnTo>
                    <a:lnTo>
                      <a:pt x="1154" y="10"/>
                    </a:lnTo>
                    <a:lnTo>
                      <a:pt x="1249" y="14"/>
                    </a:lnTo>
                    <a:lnTo>
                      <a:pt x="1338" y="24"/>
                    </a:lnTo>
                    <a:lnTo>
                      <a:pt x="1417" y="33"/>
                    </a:lnTo>
                    <a:lnTo>
                      <a:pt x="1487" y="42"/>
                    </a:lnTo>
                    <a:lnTo>
                      <a:pt x="1545" y="54"/>
                    </a:lnTo>
                    <a:lnTo>
                      <a:pt x="1594" y="66"/>
                    </a:lnTo>
                    <a:lnTo>
                      <a:pt x="1628" y="80"/>
                    </a:lnTo>
                    <a:lnTo>
                      <a:pt x="1652" y="94"/>
                    </a:lnTo>
                    <a:lnTo>
                      <a:pt x="1659" y="108"/>
                    </a:lnTo>
                    <a:lnTo>
                      <a:pt x="1659" y="542"/>
                    </a:lnTo>
                    <a:lnTo>
                      <a:pt x="0" y="542"/>
                    </a:lnTo>
                    <a:lnTo>
                      <a:pt x="0" y="108"/>
                    </a:lnTo>
                    <a:lnTo>
                      <a:pt x="7" y="94"/>
                    </a:lnTo>
                    <a:lnTo>
                      <a:pt x="30" y="80"/>
                    </a:lnTo>
                    <a:lnTo>
                      <a:pt x="65" y="66"/>
                    </a:lnTo>
                    <a:lnTo>
                      <a:pt x="114" y="54"/>
                    </a:lnTo>
                    <a:lnTo>
                      <a:pt x="172" y="42"/>
                    </a:lnTo>
                    <a:lnTo>
                      <a:pt x="244" y="33"/>
                    </a:lnTo>
                    <a:lnTo>
                      <a:pt x="323" y="24"/>
                    </a:lnTo>
                    <a:lnTo>
                      <a:pt x="412" y="14"/>
                    </a:lnTo>
                    <a:lnTo>
                      <a:pt x="507" y="10"/>
                    </a:lnTo>
                    <a:lnTo>
                      <a:pt x="609" y="5"/>
                    </a:lnTo>
                    <a:lnTo>
                      <a:pt x="719" y="0"/>
                    </a:lnTo>
                    <a:close/>
                  </a:path>
                </a:pathLst>
              </a:custGeom>
              <a:gradFill>
                <a:gsLst>
                  <a:gs pos="0">
                    <a:srgbClr val="FFC000">
                      <a:shade val="30000"/>
                      <a:satMod val="115000"/>
                    </a:srgbClr>
                  </a:gs>
                  <a:gs pos="66000">
                    <a:srgbClr val="FFED01"/>
                  </a:gs>
                  <a:gs pos="100000">
                    <a:srgbClr val="FFC00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20" name="Freeform 27">
                <a:extLst>
                  <a:ext uri="{FF2B5EF4-FFF2-40B4-BE49-F238E27FC236}">
                    <a16:creationId xmlns:a16="http://schemas.microsoft.com/office/drawing/2014/main" id="{AEB9DC2E-3140-421C-9288-0418832E3172}"/>
                  </a:ext>
                </a:extLst>
              </p:cNvPr>
              <p:cNvSpPr>
                <a:spLocks/>
              </p:cNvSpPr>
              <p:nvPr/>
            </p:nvSpPr>
            <p:spPr bwMode="auto">
              <a:xfrm flipV="1">
                <a:off x="4932498" y="2327065"/>
                <a:ext cx="2296147" cy="304492"/>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8"/>
                  </a:cxn>
                  <a:cxn ang="0">
                    <a:pos x="1628" y="80"/>
                  </a:cxn>
                  <a:cxn ang="0">
                    <a:pos x="1652" y="96"/>
                  </a:cxn>
                  <a:cxn ang="0">
                    <a:pos x="1659" y="110"/>
                  </a:cxn>
                  <a:cxn ang="0">
                    <a:pos x="1652" y="124"/>
                  </a:cxn>
                  <a:cxn ang="0">
                    <a:pos x="1628" y="140"/>
                  </a:cxn>
                  <a:cxn ang="0">
                    <a:pos x="1594" y="152"/>
                  </a:cxn>
                  <a:cxn ang="0">
                    <a:pos x="1545" y="166"/>
                  </a:cxn>
                  <a:cxn ang="0">
                    <a:pos x="1487" y="178"/>
                  </a:cxn>
                  <a:cxn ang="0">
                    <a:pos x="1417" y="187"/>
                  </a:cxn>
                  <a:cxn ang="0">
                    <a:pos x="1338" y="196"/>
                  </a:cxn>
                  <a:cxn ang="0">
                    <a:pos x="1249" y="206"/>
                  </a:cxn>
                  <a:cxn ang="0">
                    <a:pos x="1154" y="210"/>
                  </a:cxn>
                  <a:cxn ang="0">
                    <a:pos x="1051" y="215"/>
                  </a:cxn>
                  <a:cxn ang="0">
                    <a:pos x="942" y="220"/>
                  </a:cxn>
                  <a:cxn ang="0">
                    <a:pos x="719" y="220"/>
                  </a:cxn>
                  <a:cxn ang="0">
                    <a:pos x="609" y="215"/>
                  </a:cxn>
                  <a:cxn ang="0">
                    <a:pos x="507" y="210"/>
                  </a:cxn>
                  <a:cxn ang="0">
                    <a:pos x="412" y="206"/>
                  </a:cxn>
                  <a:cxn ang="0">
                    <a:pos x="323" y="196"/>
                  </a:cxn>
                  <a:cxn ang="0">
                    <a:pos x="244" y="187"/>
                  </a:cxn>
                  <a:cxn ang="0">
                    <a:pos x="172" y="178"/>
                  </a:cxn>
                  <a:cxn ang="0">
                    <a:pos x="114" y="166"/>
                  </a:cxn>
                  <a:cxn ang="0">
                    <a:pos x="65" y="152"/>
                  </a:cxn>
                  <a:cxn ang="0">
                    <a:pos x="30" y="140"/>
                  </a:cxn>
                  <a:cxn ang="0">
                    <a:pos x="7" y="124"/>
                  </a:cxn>
                  <a:cxn ang="0">
                    <a:pos x="0" y="110"/>
                  </a:cxn>
                  <a:cxn ang="0">
                    <a:pos x="7" y="96"/>
                  </a:cxn>
                  <a:cxn ang="0">
                    <a:pos x="30" y="80"/>
                  </a:cxn>
                  <a:cxn ang="0">
                    <a:pos x="65" y="68"/>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220">
                    <a:moveTo>
                      <a:pt x="719" y="0"/>
                    </a:moveTo>
                    <a:lnTo>
                      <a:pt x="942" y="0"/>
                    </a:lnTo>
                    <a:lnTo>
                      <a:pt x="1051" y="5"/>
                    </a:lnTo>
                    <a:lnTo>
                      <a:pt x="1154" y="10"/>
                    </a:lnTo>
                    <a:lnTo>
                      <a:pt x="1249" y="14"/>
                    </a:lnTo>
                    <a:lnTo>
                      <a:pt x="1338" y="24"/>
                    </a:lnTo>
                    <a:lnTo>
                      <a:pt x="1417" y="33"/>
                    </a:lnTo>
                    <a:lnTo>
                      <a:pt x="1487" y="42"/>
                    </a:lnTo>
                    <a:lnTo>
                      <a:pt x="1545" y="54"/>
                    </a:lnTo>
                    <a:lnTo>
                      <a:pt x="1594" y="68"/>
                    </a:lnTo>
                    <a:lnTo>
                      <a:pt x="1628" y="80"/>
                    </a:lnTo>
                    <a:lnTo>
                      <a:pt x="1652" y="96"/>
                    </a:lnTo>
                    <a:lnTo>
                      <a:pt x="1659" y="110"/>
                    </a:lnTo>
                    <a:lnTo>
                      <a:pt x="1652" y="124"/>
                    </a:lnTo>
                    <a:lnTo>
                      <a:pt x="1628" y="140"/>
                    </a:lnTo>
                    <a:lnTo>
                      <a:pt x="1594" y="152"/>
                    </a:lnTo>
                    <a:lnTo>
                      <a:pt x="1545" y="166"/>
                    </a:lnTo>
                    <a:lnTo>
                      <a:pt x="1487" y="178"/>
                    </a:lnTo>
                    <a:lnTo>
                      <a:pt x="1417" y="187"/>
                    </a:lnTo>
                    <a:lnTo>
                      <a:pt x="1338" y="196"/>
                    </a:lnTo>
                    <a:lnTo>
                      <a:pt x="1249" y="206"/>
                    </a:lnTo>
                    <a:lnTo>
                      <a:pt x="1154" y="210"/>
                    </a:lnTo>
                    <a:lnTo>
                      <a:pt x="1051" y="215"/>
                    </a:lnTo>
                    <a:lnTo>
                      <a:pt x="942" y="220"/>
                    </a:lnTo>
                    <a:lnTo>
                      <a:pt x="719" y="220"/>
                    </a:lnTo>
                    <a:lnTo>
                      <a:pt x="609" y="215"/>
                    </a:lnTo>
                    <a:lnTo>
                      <a:pt x="507" y="210"/>
                    </a:lnTo>
                    <a:lnTo>
                      <a:pt x="412" y="206"/>
                    </a:lnTo>
                    <a:lnTo>
                      <a:pt x="323" y="196"/>
                    </a:lnTo>
                    <a:lnTo>
                      <a:pt x="244" y="187"/>
                    </a:lnTo>
                    <a:lnTo>
                      <a:pt x="172" y="178"/>
                    </a:lnTo>
                    <a:lnTo>
                      <a:pt x="114" y="166"/>
                    </a:lnTo>
                    <a:lnTo>
                      <a:pt x="65" y="152"/>
                    </a:lnTo>
                    <a:lnTo>
                      <a:pt x="30" y="140"/>
                    </a:lnTo>
                    <a:lnTo>
                      <a:pt x="7" y="124"/>
                    </a:lnTo>
                    <a:lnTo>
                      <a:pt x="0" y="110"/>
                    </a:lnTo>
                    <a:lnTo>
                      <a:pt x="7" y="96"/>
                    </a:lnTo>
                    <a:lnTo>
                      <a:pt x="30" y="80"/>
                    </a:lnTo>
                    <a:lnTo>
                      <a:pt x="65" y="68"/>
                    </a:lnTo>
                    <a:lnTo>
                      <a:pt x="114" y="54"/>
                    </a:lnTo>
                    <a:lnTo>
                      <a:pt x="172" y="42"/>
                    </a:lnTo>
                    <a:lnTo>
                      <a:pt x="244" y="33"/>
                    </a:lnTo>
                    <a:lnTo>
                      <a:pt x="323" y="24"/>
                    </a:lnTo>
                    <a:lnTo>
                      <a:pt x="412" y="14"/>
                    </a:lnTo>
                    <a:lnTo>
                      <a:pt x="507" y="10"/>
                    </a:lnTo>
                    <a:lnTo>
                      <a:pt x="609" y="5"/>
                    </a:lnTo>
                    <a:lnTo>
                      <a:pt x="719" y="0"/>
                    </a:lnTo>
                    <a:close/>
                  </a:path>
                </a:pathLst>
              </a:custGeom>
              <a:solidFill>
                <a:srgbClr val="4B8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12" name="Group 11">
              <a:extLst>
                <a:ext uri="{FF2B5EF4-FFF2-40B4-BE49-F238E27FC236}">
                  <a16:creationId xmlns:a16="http://schemas.microsoft.com/office/drawing/2014/main" id="{20439873-66CF-4E74-B9F0-D34C6C1E77A9}"/>
                </a:ext>
              </a:extLst>
            </p:cNvPr>
            <p:cNvGrpSpPr/>
            <p:nvPr/>
          </p:nvGrpSpPr>
          <p:grpSpPr>
            <a:xfrm>
              <a:off x="4978276" y="1844331"/>
              <a:ext cx="2206030" cy="1058404"/>
              <a:chOff x="5212077" y="1542306"/>
              <a:chExt cx="1745294" cy="837353"/>
            </a:xfrm>
          </p:grpSpPr>
          <p:sp>
            <p:nvSpPr>
              <p:cNvPr id="17" name="Freeform 28">
                <a:extLst>
                  <a:ext uri="{FF2B5EF4-FFF2-40B4-BE49-F238E27FC236}">
                    <a16:creationId xmlns:a16="http://schemas.microsoft.com/office/drawing/2014/main" id="{5AE0CA72-45D0-4987-88FA-7937333D7C19}"/>
                  </a:ext>
                </a:extLst>
              </p:cNvPr>
              <p:cNvSpPr>
                <a:spLocks/>
              </p:cNvSpPr>
              <p:nvPr/>
            </p:nvSpPr>
            <p:spPr bwMode="auto">
              <a:xfrm flipV="1">
                <a:off x="5212077" y="1654414"/>
                <a:ext cx="1745294" cy="725245"/>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1"/>
                  </a:cxn>
                  <a:cxn ang="0">
                    <a:pos x="1261" y="85"/>
                  </a:cxn>
                  <a:cxn ang="0">
                    <a:pos x="1261" y="524"/>
                  </a:cxn>
                  <a:cxn ang="0">
                    <a:pos x="0" y="524"/>
                  </a:cxn>
                  <a:cxn ang="0">
                    <a:pos x="0" y="85"/>
                  </a:cxn>
                  <a:cxn ang="0">
                    <a:pos x="10" y="71"/>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524">
                    <a:moveTo>
                      <a:pt x="528" y="0"/>
                    </a:moveTo>
                    <a:lnTo>
                      <a:pt x="733" y="0"/>
                    </a:lnTo>
                    <a:lnTo>
                      <a:pt x="831" y="5"/>
                    </a:lnTo>
                    <a:lnTo>
                      <a:pt x="922" y="10"/>
                    </a:lnTo>
                    <a:lnTo>
                      <a:pt x="1003" y="17"/>
                    </a:lnTo>
                    <a:lnTo>
                      <a:pt x="1077" y="26"/>
                    </a:lnTo>
                    <a:lnTo>
                      <a:pt x="1140" y="35"/>
                    </a:lnTo>
                    <a:lnTo>
                      <a:pt x="1191" y="45"/>
                    </a:lnTo>
                    <a:lnTo>
                      <a:pt x="1229" y="59"/>
                    </a:lnTo>
                    <a:lnTo>
                      <a:pt x="1252" y="71"/>
                    </a:lnTo>
                    <a:lnTo>
                      <a:pt x="1261" y="85"/>
                    </a:lnTo>
                    <a:lnTo>
                      <a:pt x="1261" y="524"/>
                    </a:lnTo>
                    <a:lnTo>
                      <a:pt x="0" y="524"/>
                    </a:lnTo>
                    <a:lnTo>
                      <a:pt x="0" y="85"/>
                    </a:lnTo>
                    <a:lnTo>
                      <a:pt x="10" y="71"/>
                    </a:lnTo>
                    <a:lnTo>
                      <a:pt x="33" y="59"/>
                    </a:lnTo>
                    <a:lnTo>
                      <a:pt x="70" y="45"/>
                    </a:lnTo>
                    <a:lnTo>
                      <a:pt x="121" y="35"/>
                    </a:lnTo>
                    <a:lnTo>
                      <a:pt x="186" y="26"/>
                    </a:lnTo>
                    <a:lnTo>
                      <a:pt x="258" y="17"/>
                    </a:lnTo>
                    <a:lnTo>
                      <a:pt x="342" y="10"/>
                    </a:lnTo>
                    <a:lnTo>
                      <a:pt x="433" y="5"/>
                    </a:lnTo>
                    <a:lnTo>
                      <a:pt x="528" y="0"/>
                    </a:lnTo>
                    <a:close/>
                  </a:path>
                </a:pathLst>
              </a:custGeom>
              <a:gradFill>
                <a:gsLst>
                  <a:gs pos="0">
                    <a:srgbClr val="92D050">
                      <a:shade val="30000"/>
                      <a:satMod val="115000"/>
                    </a:srgbClr>
                  </a:gs>
                  <a:gs pos="66000">
                    <a:srgbClr val="B1E739"/>
                  </a:gs>
                  <a:gs pos="100000">
                    <a:srgbClr val="92D05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18" name="Freeform 29">
                <a:extLst>
                  <a:ext uri="{FF2B5EF4-FFF2-40B4-BE49-F238E27FC236}">
                    <a16:creationId xmlns:a16="http://schemas.microsoft.com/office/drawing/2014/main" id="{63963C10-B81F-4F6A-AAD6-283B976FEBF9}"/>
                  </a:ext>
                </a:extLst>
              </p:cNvPr>
              <p:cNvSpPr>
                <a:spLocks/>
              </p:cNvSpPr>
              <p:nvPr/>
            </p:nvSpPr>
            <p:spPr bwMode="auto">
              <a:xfrm flipV="1">
                <a:off x="5212077" y="1542306"/>
                <a:ext cx="1745294" cy="229753"/>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0"/>
                  </a:cxn>
                  <a:cxn ang="0">
                    <a:pos x="1261" y="85"/>
                  </a:cxn>
                  <a:cxn ang="0">
                    <a:pos x="1252" y="99"/>
                  </a:cxn>
                  <a:cxn ang="0">
                    <a:pos x="1229" y="110"/>
                  </a:cxn>
                  <a:cxn ang="0">
                    <a:pos x="1191" y="122"/>
                  </a:cxn>
                  <a:cxn ang="0">
                    <a:pos x="1140" y="134"/>
                  </a:cxn>
                  <a:cxn ang="0">
                    <a:pos x="1077" y="143"/>
                  </a:cxn>
                  <a:cxn ang="0">
                    <a:pos x="1003" y="150"/>
                  </a:cxn>
                  <a:cxn ang="0">
                    <a:pos x="922" y="157"/>
                  </a:cxn>
                  <a:cxn ang="0">
                    <a:pos x="831" y="162"/>
                  </a:cxn>
                  <a:cxn ang="0">
                    <a:pos x="733" y="166"/>
                  </a:cxn>
                  <a:cxn ang="0">
                    <a:pos x="528" y="166"/>
                  </a:cxn>
                  <a:cxn ang="0">
                    <a:pos x="433" y="162"/>
                  </a:cxn>
                  <a:cxn ang="0">
                    <a:pos x="342" y="157"/>
                  </a:cxn>
                  <a:cxn ang="0">
                    <a:pos x="258" y="150"/>
                  </a:cxn>
                  <a:cxn ang="0">
                    <a:pos x="186" y="143"/>
                  </a:cxn>
                  <a:cxn ang="0">
                    <a:pos x="121" y="134"/>
                  </a:cxn>
                  <a:cxn ang="0">
                    <a:pos x="70" y="122"/>
                  </a:cxn>
                  <a:cxn ang="0">
                    <a:pos x="33" y="110"/>
                  </a:cxn>
                  <a:cxn ang="0">
                    <a:pos x="10" y="99"/>
                  </a:cxn>
                  <a:cxn ang="0">
                    <a:pos x="0" y="85"/>
                  </a:cxn>
                  <a:cxn ang="0">
                    <a:pos x="10" y="70"/>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166">
                    <a:moveTo>
                      <a:pt x="528" y="0"/>
                    </a:moveTo>
                    <a:lnTo>
                      <a:pt x="733" y="0"/>
                    </a:lnTo>
                    <a:lnTo>
                      <a:pt x="831" y="5"/>
                    </a:lnTo>
                    <a:lnTo>
                      <a:pt x="922" y="10"/>
                    </a:lnTo>
                    <a:lnTo>
                      <a:pt x="1003" y="17"/>
                    </a:lnTo>
                    <a:lnTo>
                      <a:pt x="1077" y="26"/>
                    </a:lnTo>
                    <a:lnTo>
                      <a:pt x="1140" y="35"/>
                    </a:lnTo>
                    <a:lnTo>
                      <a:pt x="1191" y="45"/>
                    </a:lnTo>
                    <a:lnTo>
                      <a:pt x="1229" y="59"/>
                    </a:lnTo>
                    <a:lnTo>
                      <a:pt x="1252" y="70"/>
                    </a:lnTo>
                    <a:lnTo>
                      <a:pt x="1261" y="85"/>
                    </a:lnTo>
                    <a:lnTo>
                      <a:pt x="1252" y="99"/>
                    </a:lnTo>
                    <a:lnTo>
                      <a:pt x="1229" y="110"/>
                    </a:lnTo>
                    <a:lnTo>
                      <a:pt x="1191" y="122"/>
                    </a:lnTo>
                    <a:lnTo>
                      <a:pt x="1140" y="134"/>
                    </a:lnTo>
                    <a:lnTo>
                      <a:pt x="1077" y="143"/>
                    </a:lnTo>
                    <a:lnTo>
                      <a:pt x="1003" y="150"/>
                    </a:lnTo>
                    <a:lnTo>
                      <a:pt x="922" y="157"/>
                    </a:lnTo>
                    <a:lnTo>
                      <a:pt x="831" y="162"/>
                    </a:lnTo>
                    <a:lnTo>
                      <a:pt x="733" y="166"/>
                    </a:lnTo>
                    <a:lnTo>
                      <a:pt x="528" y="166"/>
                    </a:lnTo>
                    <a:lnTo>
                      <a:pt x="433" y="162"/>
                    </a:lnTo>
                    <a:lnTo>
                      <a:pt x="342" y="157"/>
                    </a:lnTo>
                    <a:lnTo>
                      <a:pt x="258" y="150"/>
                    </a:lnTo>
                    <a:lnTo>
                      <a:pt x="186" y="143"/>
                    </a:lnTo>
                    <a:lnTo>
                      <a:pt x="121" y="134"/>
                    </a:lnTo>
                    <a:lnTo>
                      <a:pt x="70" y="122"/>
                    </a:lnTo>
                    <a:lnTo>
                      <a:pt x="33" y="110"/>
                    </a:lnTo>
                    <a:lnTo>
                      <a:pt x="10" y="99"/>
                    </a:lnTo>
                    <a:lnTo>
                      <a:pt x="0" y="85"/>
                    </a:lnTo>
                    <a:lnTo>
                      <a:pt x="10" y="70"/>
                    </a:lnTo>
                    <a:lnTo>
                      <a:pt x="33" y="59"/>
                    </a:lnTo>
                    <a:lnTo>
                      <a:pt x="70" y="45"/>
                    </a:lnTo>
                    <a:lnTo>
                      <a:pt x="121" y="35"/>
                    </a:lnTo>
                    <a:lnTo>
                      <a:pt x="186" y="26"/>
                    </a:lnTo>
                    <a:lnTo>
                      <a:pt x="258" y="17"/>
                    </a:lnTo>
                    <a:lnTo>
                      <a:pt x="342" y="10"/>
                    </a:lnTo>
                    <a:lnTo>
                      <a:pt x="433" y="5"/>
                    </a:lnTo>
                    <a:lnTo>
                      <a:pt x="528" y="0"/>
                    </a:lnTo>
                    <a:close/>
                  </a:path>
                </a:pathLst>
              </a:custGeom>
              <a:solidFill>
                <a:srgbClr val="4D762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13" name="Group 12">
              <a:extLst>
                <a:ext uri="{FF2B5EF4-FFF2-40B4-BE49-F238E27FC236}">
                  <a16:creationId xmlns:a16="http://schemas.microsoft.com/office/drawing/2014/main" id="{A871C20B-4EF4-4C9A-A5C5-86FC00F06BA1}"/>
                </a:ext>
              </a:extLst>
            </p:cNvPr>
            <p:cNvGrpSpPr/>
            <p:nvPr/>
          </p:nvGrpSpPr>
          <p:grpSpPr>
            <a:xfrm>
              <a:off x="5537270" y="2291020"/>
              <a:ext cx="1455690" cy="2178917"/>
              <a:chOff x="5775372" y="1722213"/>
              <a:chExt cx="1151664" cy="1723844"/>
            </a:xfrm>
          </p:grpSpPr>
          <p:sp>
            <p:nvSpPr>
              <p:cNvPr id="14" name="TextBox 14">
                <a:extLst>
                  <a:ext uri="{FF2B5EF4-FFF2-40B4-BE49-F238E27FC236}">
                    <a16:creationId xmlns:a16="http://schemas.microsoft.com/office/drawing/2014/main" id="{23DCCF51-3EAF-49FD-B689-8ECECD898DF7}"/>
                  </a:ext>
                </a:extLst>
              </p:cNvPr>
              <p:cNvSpPr txBox="1"/>
              <p:nvPr/>
            </p:nvSpPr>
            <p:spPr>
              <a:xfrm>
                <a:off x="5810447" y="1722213"/>
                <a:ext cx="1116589" cy="316546"/>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000" dirty="0">
                    <a:solidFill>
                      <a:prstClr val="black"/>
                    </a:solidFill>
                    <a:latin typeface="Calibri (Body)"/>
                  </a:rPr>
                  <a:t>sap.ui5</a:t>
                </a:r>
              </a:p>
            </p:txBody>
          </p:sp>
          <p:sp>
            <p:nvSpPr>
              <p:cNvPr id="15" name="TextBox 52">
                <a:extLst>
                  <a:ext uri="{FF2B5EF4-FFF2-40B4-BE49-F238E27FC236}">
                    <a16:creationId xmlns:a16="http://schemas.microsoft.com/office/drawing/2014/main" id="{D0231A58-FAFD-4045-9E8A-625561F6DC69}"/>
                  </a:ext>
                </a:extLst>
              </p:cNvPr>
              <p:cNvSpPr txBox="1"/>
              <p:nvPr/>
            </p:nvSpPr>
            <p:spPr>
              <a:xfrm>
                <a:off x="5775372" y="2407920"/>
                <a:ext cx="852491" cy="340895"/>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200" dirty="0">
                    <a:solidFill>
                      <a:prstClr val="black"/>
                    </a:solidFill>
                    <a:latin typeface="Calibri (Body)"/>
                  </a:rPr>
                  <a:t>sap.app</a:t>
                </a:r>
              </a:p>
            </p:txBody>
          </p:sp>
          <p:sp>
            <p:nvSpPr>
              <p:cNvPr id="16" name="TextBox 53">
                <a:extLst>
                  <a:ext uri="{FF2B5EF4-FFF2-40B4-BE49-F238E27FC236}">
                    <a16:creationId xmlns:a16="http://schemas.microsoft.com/office/drawing/2014/main" id="{F78AB7B6-21F9-4E77-BD37-92A53F5EAEAA}"/>
                  </a:ext>
                </a:extLst>
              </p:cNvPr>
              <p:cNvSpPr txBox="1"/>
              <p:nvPr/>
            </p:nvSpPr>
            <p:spPr>
              <a:xfrm>
                <a:off x="5836245" y="3161773"/>
                <a:ext cx="622478" cy="284284"/>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dirty="0">
                    <a:solidFill>
                      <a:schemeClr val="bg1"/>
                    </a:solidFill>
                    <a:latin typeface="Calibri (Body)"/>
                  </a:rPr>
                  <a:t>sap.ui</a:t>
                </a:r>
              </a:p>
            </p:txBody>
          </p:sp>
        </p:grpSp>
      </p:grpSp>
      <p:sp>
        <p:nvSpPr>
          <p:cNvPr id="35" name="Oval 34">
            <a:extLst>
              <a:ext uri="{FF2B5EF4-FFF2-40B4-BE49-F238E27FC236}">
                <a16:creationId xmlns:a16="http://schemas.microsoft.com/office/drawing/2014/main" id="{CFB91A43-8908-4B78-8585-3908EE14A041}"/>
              </a:ext>
            </a:extLst>
          </p:cNvPr>
          <p:cNvSpPr/>
          <p:nvPr/>
        </p:nvSpPr>
        <p:spPr>
          <a:xfrm>
            <a:off x="8973405" y="4479922"/>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1770418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D50E5-310B-48FF-B080-1C2FD5595E6E}"/>
              </a:ext>
            </a:extLst>
          </p:cNvPr>
          <p:cNvSpPr>
            <a:spLocks noGrp="1"/>
          </p:cNvSpPr>
          <p:nvPr>
            <p:ph type="title"/>
          </p:nvPr>
        </p:nvSpPr>
        <p:spPr>
          <a:xfrm>
            <a:off x="248478" y="807498"/>
            <a:ext cx="10515600" cy="299485"/>
          </a:xfrm>
        </p:spPr>
        <p:txBody>
          <a:bodyPr>
            <a:normAutofit fontScale="90000"/>
          </a:bodyPr>
          <a:lstStyle/>
          <a:p>
            <a:r>
              <a:rPr lang="en-US" sz="4000" i="0" dirty="0">
                <a:solidFill>
                  <a:schemeClr val="tx1">
                    <a:lumMod val="95000"/>
                    <a:lumOff val="5000"/>
                  </a:schemeClr>
                </a:solidFill>
                <a:effectLst/>
                <a:latin typeface="Cooper Black" panose="0208090404030B020404" pitchFamily="18" charset="0"/>
              </a:rPr>
              <a:t>App Overview: The Basic Files of App</a:t>
            </a:r>
            <a:br>
              <a:rPr lang="en-US" b="1" i="0" dirty="0">
                <a:solidFill>
                  <a:srgbClr val="595959"/>
                </a:solidFill>
                <a:effectLst/>
                <a:latin typeface="Cooper Black" panose="0208090404030B020404" pitchFamily="18" charset="0"/>
              </a:rPr>
            </a:br>
            <a:br>
              <a:rPr lang="en-US" b="0" i="0" dirty="0">
                <a:solidFill>
                  <a:srgbClr val="333333"/>
                </a:solidFill>
                <a:effectLst/>
                <a:latin typeface="Cooper Black" panose="0208090404030B020404" pitchFamily="18" charset="0"/>
              </a:rPr>
            </a:br>
            <a:endParaRPr lang="en-US" dirty="0">
              <a:latin typeface="Cooper Black" panose="0208090404030B020404" pitchFamily="18" charset="0"/>
            </a:endParaRPr>
          </a:p>
        </p:txBody>
      </p:sp>
      <p:pic>
        <p:nvPicPr>
          <p:cNvPr id="4" name="Picture 3">
            <a:extLst>
              <a:ext uri="{FF2B5EF4-FFF2-40B4-BE49-F238E27FC236}">
                <a16:creationId xmlns:a16="http://schemas.microsoft.com/office/drawing/2014/main" id="{7D38B86F-7089-433E-B436-8C48A961C4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432B3791-4AD9-4D2C-94F0-0945207974EB}"/>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2050" name="Picture 2">
            <a:extLst>
              <a:ext uri="{FF2B5EF4-FFF2-40B4-BE49-F238E27FC236}">
                <a16:creationId xmlns:a16="http://schemas.microsoft.com/office/drawing/2014/main" id="{6D729B61-3539-47A7-89EA-21EE3831D9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374" y="1065100"/>
            <a:ext cx="10263807" cy="5251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338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5C8752-5E1E-4B91-873B-AA84BF8479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BD2B7406-B773-4237-A6B2-4264E504625C}"/>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6" name="Title 3">
            <a:extLst>
              <a:ext uri="{FF2B5EF4-FFF2-40B4-BE49-F238E27FC236}">
                <a16:creationId xmlns:a16="http://schemas.microsoft.com/office/drawing/2014/main" id="{5EA54EF2-04EC-458F-AC5F-8FD595988F2D}"/>
              </a:ext>
            </a:extLst>
          </p:cNvPr>
          <p:cNvSpPr txBox="1">
            <a:spLocks/>
          </p:cNvSpPr>
          <p:nvPr/>
        </p:nvSpPr>
        <p:spPr>
          <a:xfrm>
            <a:off x="5341372" y="25828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pic>
        <p:nvPicPr>
          <p:cNvPr id="8" name="Picture 2" descr="Coffee break line icon clock and cup Royalty Free Vector">
            <a:extLst>
              <a:ext uri="{FF2B5EF4-FFF2-40B4-BE49-F238E27FC236}">
                <a16:creationId xmlns:a16="http://schemas.microsoft.com/office/drawing/2014/main" id="{68861E1F-E265-4420-BA26-BEB6213BD40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176" b="11918"/>
          <a:stretch/>
        </p:blipFill>
        <p:spPr bwMode="auto">
          <a:xfrm>
            <a:off x="2766615" y="2075873"/>
            <a:ext cx="2436034" cy="2207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7082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2B187-5779-4306-AD86-C7943C04B937}"/>
              </a:ext>
            </a:extLst>
          </p:cNvPr>
          <p:cNvSpPr>
            <a:spLocks noGrp="1"/>
          </p:cNvSpPr>
          <p:nvPr>
            <p:ph type="title"/>
          </p:nvPr>
        </p:nvSpPr>
        <p:spPr>
          <a:xfrm>
            <a:off x="255065" y="128906"/>
            <a:ext cx="5184913" cy="707888"/>
          </a:xfrm>
        </p:spPr>
        <p:txBody>
          <a:bodyPr>
            <a:noAutofit/>
          </a:bodyPr>
          <a:lstStyle/>
          <a:p>
            <a:r>
              <a:rPr lang="en-US" sz="3600" dirty="0">
                <a:solidFill>
                  <a:schemeClr val="tx1">
                    <a:lumMod val="95000"/>
                    <a:lumOff val="5000"/>
                  </a:schemeClr>
                </a:solidFill>
                <a:latin typeface="Cooper Black" panose="0208090404030B020404" pitchFamily="18" charset="0"/>
              </a:rPr>
              <a:t>Model </a:t>
            </a:r>
            <a:r>
              <a:rPr lang="en-US" sz="3600" i="0" dirty="0">
                <a:solidFill>
                  <a:schemeClr val="tx1">
                    <a:lumMod val="95000"/>
                    <a:lumOff val="5000"/>
                  </a:schemeClr>
                </a:solidFill>
                <a:effectLst/>
                <a:latin typeface="Cooper Black" panose="0208090404030B020404" pitchFamily="18" charset="0"/>
              </a:rPr>
              <a:t>Instantiation</a:t>
            </a:r>
            <a:endParaRPr lang="en-US" sz="3600" dirty="0">
              <a:solidFill>
                <a:schemeClr val="tx1">
                  <a:lumMod val="95000"/>
                  <a:lumOff val="5000"/>
                </a:schemeClr>
              </a:solidFill>
              <a:latin typeface="Cooper Black" panose="0208090404030B020404" pitchFamily="18" charset="0"/>
            </a:endParaRPr>
          </a:p>
        </p:txBody>
      </p:sp>
      <p:sp>
        <p:nvSpPr>
          <p:cNvPr id="3" name="Content Placeholder 2">
            <a:extLst>
              <a:ext uri="{FF2B5EF4-FFF2-40B4-BE49-F238E27FC236}">
                <a16:creationId xmlns:a16="http://schemas.microsoft.com/office/drawing/2014/main" id="{BFEFC48D-F48E-4032-8089-CA4FD0630F94}"/>
              </a:ext>
            </a:extLst>
          </p:cNvPr>
          <p:cNvSpPr>
            <a:spLocks noGrp="1"/>
          </p:cNvSpPr>
          <p:nvPr>
            <p:ph idx="1"/>
          </p:nvPr>
        </p:nvSpPr>
        <p:spPr>
          <a:xfrm>
            <a:off x="255065" y="836794"/>
            <a:ext cx="10515600" cy="4351338"/>
          </a:xfrm>
        </p:spPr>
        <p:txBody>
          <a:bodyPr>
            <a:normAutofit/>
          </a:bodyPr>
          <a:lstStyle/>
          <a:p>
            <a:pPr algn="just"/>
            <a:r>
              <a:rPr lang="en-US" sz="1800" b="0" i="0" dirty="0">
                <a:solidFill>
                  <a:schemeClr val="tx1">
                    <a:lumMod val="95000"/>
                    <a:lumOff val="5000"/>
                  </a:schemeClr>
                </a:solidFill>
                <a:effectLst/>
                <a:latin typeface="Calibri (Body)"/>
              </a:rPr>
              <a:t>The app configures several data models that are used throughout the app to update the views or to store additional configuration options.</a:t>
            </a:r>
          </a:p>
          <a:p>
            <a:pPr algn="just"/>
            <a:r>
              <a:rPr lang="en-US" sz="1800" b="0" i="0" dirty="0">
                <a:solidFill>
                  <a:schemeClr val="tx1">
                    <a:lumMod val="95000"/>
                    <a:lumOff val="5000"/>
                  </a:schemeClr>
                </a:solidFill>
                <a:effectLst/>
                <a:latin typeface="Calibri (Body)"/>
              </a:rPr>
              <a:t>The service model and the resource bundle are instantiated automatically by the app’s component during startup and described in the first section. The local view models and helper models such as the device model are set up as JSON models and described in the second section.</a:t>
            </a:r>
          </a:p>
          <a:p>
            <a:pPr marL="0" indent="0" algn="l">
              <a:buNone/>
            </a:pPr>
            <a:endParaRPr lang="en-US" sz="1800" b="1" i="0" dirty="0">
              <a:solidFill>
                <a:schemeClr val="tx1">
                  <a:lumMod val="95000"/>
                  <a:lumOff val="5000"/>
                </a:schemeClr>
              </a:solidFill>
              <a:effectLst/>
              <a:latin typeface="Calibri (Body)"/>
            </a:endParaRPr>
          </a:p>
          <a:p>
            <a:pPr marL="0" indent="0" algn="l">
              <a:buNone/>
            </a:pPr>
            <a:r>
              <a:rPr lang="en-US" sz="1800" b="1" dirty="0">
                <a:solidFill>
                  <a:schemeClr val="tx1">
                    <a:lumMod val="95000"/>
                    <a:lumOff val="5000"/>
                  </a:schemeClr>
                </a:solidFill>
                <a:latin typeface="Calibri (Body)"/>
              </a:rPr>
              <a:t>  </a:t>
            </a:r>
            <a:r>
              <a:rPr lang="en-US" sz="1800" b="1" i="0" dirty="0">
                <a:solidFill>
                  <a:schemeClr val="tx1">
                    <a:lumMod val="95000"/>
                    <a:lumOff val="5000"/>
                  </a:schemeClr>
                </a:solidFill>
                <a:effectLst/>
                <a:latin typeface="Calibri (Body)"/>
              </a:rPr>
              <a:t>Automatic Model Instantiation</a:t>
            </a:r>
          </a:p>
          <a:p>
            <a:pPr algn="l"/>
            <a:r>
              <a:rPr lang="en-US" sz="1800" b="0" i="0" dirty="0">
                <a:solidFill>
                  <a:schemeClr val="tx1">
                    <a:lumMod val="95000"/>
                    <a:lumOff val="5000"/>
                  </a:schemeClr>
                </a:solidFill>
                <a:effectLst/>
                <a:latin typeface="Calibri (Body)"/>
              </a:rPr>
              <a:t>The templates instantiate the service and resource model automatically                                                                              using the following configuration entries in the descriptor. When the                                                                                   component of the app is initialized, these models will be made available                                                                                   under the configured name throughout the app.</a:t>
            </a:r>
          </a:p>
          <a:p>
            <a:pPr algn="l"/>
            <a:r>
              <a:rPr lang="en-US" sz="1800" b="0" i="0" dirty="0">
                <a:solidFill>
                  <a:schemeClr val="tx1">
                    <a:lumMod val="95000"/>
                    <a:lumOff val="5000"/>
                  </a:schemeClr>
                </a:solidFill>
                <a:effectLst/>
                <a:latin typeface="Calibri (Body)"/>
              </a:rPr>
              <a:t>An external service is defined in the dataSources section of the sap.app                                                                                namespace. In the example shown below, we configure an OData with                                                                            protocol version 2.0 and the alias "mainService" in the manifest.json file:</a:t>
            </a:r>
          </a:p>
          <a:p>
            <a:pPr marL="0" indent="0">
              <a:buNone/>
            </a:pPr>
            <a:endParaRPr lang="en-US" dirty="0"/>
          </a:p>
        </p:txBody>
      </p:sp>
      <p:pic>
        <p:nvPicPr>
          <p:cNvPr id="4" name="Picture 3">
            <a:extLst>
              <a:ext uri="{FF2B5EF4-FFF2-40B4-BE49-F238E27FC236}">
                <a16:creationId xmlns:a16="http://schemas.microsoft.com/office/drawing/2014/main" id="{A16739C8-EAF9-4CCD-8A99-5B429F724B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704A74B6-3439-40EB-9DEA-03205108C356}"/>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E9CC5524-283B-4075-9F46-70C2DE2BDE7E}"/>
              </a:ext>
            </a:extLst>
          </p:cNvPr>
          <p:cNvPicPr>
            <a:picLocks noChangeAspect="1"/>
          </p:cNvPicPr>
          <p:nvPr/>
        </p:nvPicPr>
        <p:blipFill>
          <a:blip r:embed="rId3"/>
          <a:stretch>
            <a:fillRect/>
          </a:stretch>
        </p:blipFill>
        <p:spPr>
          <a:xfrm>
            <a:off x="7713403" y="2893568"/>
            <a:ext cx="4107536" cy="3368332"/>
          </a:xfrm>
          <a:prstGeom prst="rect">
            <a:avLst/>
          </a:prstGeom>
        </p:spPr>
      </p:pic>
    </p:spTree>
    <p:extLst>
      <p:ext uri="{BB962C8B-B14F-4D97-AF65-F5344CB8AC3E}">
        <p14:creationId xmlns:p14="http://schemas.microsoft.com/office/powerpoint/2010/main" val="3978565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D73138A-1D71-49CB-89EA-2F206A70F668}"/>
              </a:ext>
            </a:extLst>
          </p:cNvPr>
          <p:cNvSpPr txBox="1">
            <a:spLocks/>
          </p:cNvSpPr>
          <p:nvPr/>
        </p:nvSpPr>
        <p:spPr>
          <a:xfrm>
            <a:off x="319453" y="138515"/>
            <a:ext cx="10515600" cy="6298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a:p>
            <a:endParaRPr lang="en-US" sz="3600" dirty="0">
              <a:latin typeface="Cooper Black" panose="0208090404030B020404" pitchFamily="18" charset="0"/>
            </a:endParaRPr>
          </a:p>
          <a:p>
            <a:endParaRPr lang="en-US" sz="3600" dirty="0">
              <a:latin typeface="Cooper Black" panose="0208090404030B020404" pitchFamily="18" charset="0"/>
            </a:endParaRPr>
          </a:p>
        </p:txBody>
      </p:sp>
      <p:sp>
        <p:nvSpPr>
          <p:cNvPr id="5" name="Content Placeholder 2">
            <a:extLst>
              <a:ext uri="{FF2B5EF4-FFF2-40B4-BE49-F238E27FC236}">
                <a16:creationId xmlns:a16="http://schemas.microsoft.com/office/drawing/2014/main" id="{C5A5088A-BA59-4691-B284-0F1DEC77A1E9}"/>
              </a:ext>
            </a:extLst>
          </p:cNvPr>
          <p:cNvSpPr txBox="1">
            <a:spLocks/>
          </p:cNvSpPr>
          <p:nvPr/>
        </p:nvSpPr>
        <p:spPr>
          <a:xfrm>
            <a:off x="319453" y="833338"/>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Add a manifest file which includes models and resources</a:t>
            </a:r>
          </a:p>
          <a:p>
            <a:pPr marL="342900" indent="-342900">
              <a:buFont typeface="Arial" panose="020B0604020202020204" pitchFamily="34" charset="0"/>
              <a:buAutoNum type="arabicPeriod"/>
            </a:pPr>
            <a:r>
              <a:rPr lang="en-US" sz="1800" dirty="0">
                <a:hlinkClick r:id="rId2"/>
              </a:rPr>
              <a:t>Update view1 controller</a:t>
            </a:r>
            <a:endParaRPr lang="en-US" sz="1800" dirty="0"/>
          </a:p>
          <a:p>
            <a:pPr marL="342900" indent="-342900">
              <a:buFont typeface="Arial" panose="020B0604020202020204" pitchFamily="34" charset="0"/>
              <a:buAutoNum type="arabicPeriod"/>
            </a:pPr>
            <a:r>
              <a:rPr lang="en-US" sz="1800" dirty="0">
                <a:hlinkClick r:id="rId3"/>
              </a:rPr>
              <a:t>Update view1 view</a:t>
            </a:r>
            <a:endParaRPr lang="en-US" sz="1800" dirty="0"/>
          </a:p>
          <a:p>
            <a:pPr marL="342900" indent="-342900">
              <a:buFont typeface="Arial" panose="020B0604020202020204" pitchFamily="34" charset="0"/>
              <a:buAutoNum type="arabicPeriod"/>
            </a:pPr>
            <a:r>
              <a:rPr lang="en-US" sz="1800" dirty="0">
                <a:hlinkClick r:id="rId4"/>
              </a:rPr>
              <a:t>Update Component.js file</a:t>
            </a:r>
            <a:endParaRPr lang="en-US" sz="1800" dirty="0"/>
          </a:p>
          <a:p>
            <a:pPr marL="342900" indent="-342900">
              <a:buFont typeface="Arial" panose="020B0604020202020204" pitchFamily="34" charset="0"/>
              <a:buAutoNum type="arabicPeriod"/>
            </a:pPr>
            <a:r>
              <a:rPr lang="en-US" sz="1800" dirty="0">
                <a:hlinkClick r:id="rId5"/>
              </a:rPr>
              <a:t>Add style.css in CSS folder</a:t>
            </a:r>
            <a:endParaRPr lang="en-US" sz="1800" dirty="0"/>
          </a:p>
          <a:p>
            <a:pPr marL="342900" indent="-342900">
              <a:buFont typeface="Arial" panose="020B0604020202020204" pitchFamily="34" charset="0"/>
              <a:buAutoNum type="arabicPeriod"/>
            </a:pPr>
            <a:r>
              <a:rPr lang="en-US" sz="1800" dirty="0">
                <a:hlinkClick r:id="rId6"/>
              </a:rPr>
              <a:t>Add i18n model</a:t>
            </a:r>
            <a:endParaRPr lang="en-US" sz="1800" dirty="0"/>
          </a:p>
          <a:p>
            <a:pPr marL="342900" indent="-342900">
              <a:buFont typeface="Arial" panose="020B0604020202020204" pitchFamily="34" charset="0"/>
              <a:buAutoNum type="arabicPeriod"/>
            </a:pPr>
            <a:r>
              <a:rPr lang="en-US" sz="1800" dirty="0">
                <a:hlinkClick r:id="rId7"/>
              </a:rPr>
              <a:t>Add json model like fruitdata.json in models folder</a:t>
            </a:r>
            <a:endParaRPr lang="en-US" sz="1800" dirty="0"/>
          </a:p>
          <a:p>
            <a:pPr marL="342900" indent="-342900">
              <a:buFont typeface="Arial" panose="020B0604020202020204" pitchFamily="34" charset="0"/>
              <a:buAutoNum type="arabicPeriod"/>
            </a:pPr>
            <a:r>
              <a:rPr lang="en-US" sz="1800" dirty="0">
                <a:hlinkClick r:id="rId8"/>
              </a:rPr>
              <a:t>Add formatter </a:t>
            </a:r>
            <a:endParaRPr lang="en-US" sz="1800" dirty="0"/>
          </a:p>
          <a:p>
            <a:pPr marL="342900" indent="-342900">
              <a:buFont typeface="Arial" panose="020B0604020202020204" pitchFamily="34" charset="0"/>
              <a:buAutoNum type="arabicPeriod"/>
            </a:pPr>
            <a:r>
              <a:rPr lang="en-US" sz="1800" dirty="0">
                <a:hlinkClick r:id="rId9"/>
              </a:rPr>
              <a:t>Add manifest.json file</a:t>
            </a:r>
            <a:endParaRPr lang="en-US" sz="1800" dirty="0"/>
          </a:p>
          <a:p>
            <a:pPr marL="342900" indent="-342900">
              <a:buFont typeface="Arial" panose="020B0604020202020204" pitchFamily="34" charset="0"/>
              <a:buAutoNum type="arabicPeriod"/>
            </a:pPr>
            <a:endParaRPr lang="en-US" sz="1800" dirty="0"/>
          </a:p>
        </p:txBody>
      </p:sp>
      <p:pic>
        <p:nvPicPr>
          <p:cNvPr id="6" name="Picture 5">
            <a:extLst>
              <a:ext uri="{FF2B5EF4-FFF2-40B4-BE49-F238E27FC236}">
                <a16:creationId xmlns:a16="http://schemas.microsoft.com/office/drawing/2014/main" id="{197543DF-8F50-4F7C-AC95-A12C629DE59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9" name="Footer Placeholder 45">
            <a:extLst>
              <a:ext uri="{FF2B5EF4-FFF2-40B4-BE49-F238E27FC236}">
                <a16:creationId xmlns:a16="http://schemas.microsoft.com/office/drawing/2014/main" id="{F019A592-F451-4AF3-A8DD-2D465253DD04}"/>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10" name="Picture 2" descr="Free Vector | Professional programmer engineer writing code">
            <a:extLst>
              <a:ext uri="{FF2B5EF4-FFF2-40B4-BE49-F238E27FC236}">
                <a16:creationId xmlns:a16="http://schemas.microsoft.com/office/drawing/2014/main" id="{2D92F44E-F6E5-4C40-ADA2-F17A3E0BBA2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47576" y="1813148"/>
            <a:ext cx="4470952" cy="4387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843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003D6C5-9E4D-492F-ADB9-7AF223E22D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4871" y="1723292"/>
            <a:ext cx="4071637" cy="3609838"/>
          </a:xfrm>
          <a:prstGeom prst="rect">
            <a:avLst/>
          </a:prstGeom>
        </p:spPr>
      </p:pic>
      <p:sp>
        <p:nvSpPr>
          <p:cNvPr id="2" name="Title 1">
            <a:extLst>
              <a:ext uri="{FF2B5EF4-FFF2-40B4-BE49-F238E27FC236}">
                <a16:creationId xmlns:a16="http://schemas.microsoft.com/office/drawing/2014/main" id="{E52A6AB1-91E5-4A79-B4DE-A8C692666BC4}"/>
              </a:ext>
            </a:extLst>
          </p:cNvPr>
          <p:cNvSpPr>
            <a:spLocks noGrp="1"/>
          </p:cNvSpPr>
          <p:nvPr>
            <p:ph type="title"/>
          </p:nvPr>
        </p:nvSpPr>
        <p:spPr>
          <a:xfrm>
            <a:off x="275492" y="21454"/>
            <a:ext cx="10515600" cy="707887"/>
          </a:xfrm>
        </p:spPr>
        <p:txBody>
          <a:bodyPr>
            <a:normAutofit/>
          </a:bodyPr>
          <a:lstStyle/>
          <a:p>
            <a:r>
              <a:rPr lang="en-US" sz="3600" dirty="0">
                <a:latin typeface="Cooper Black" panose="0208090404030B020404" pitchFamily="18" charset="0"/>
              </a:rPr>
              <a:t>Routes and Routing </a:t>
            </a:r>
          </a:p>
        </p:txBody>
      </p:sp>
      <p:sp>
        <p:nvSpPr>
          <p:cNvPr id="3" name="Content Placeholder 2">
            <a:extLst>
              <a:ext uri="{FF2B5EF4-FFF2-40B4-BE49-F238E27FC236}">
                <a16:creationId xmlns:a16="http://schemas.microsoft.com/office/drawing/2014/main" id="{32556BFC-B638-4504-8872-8651AD3BBB7B}"/>
              </a:ext>
            </a:extLst>
          </p:cNvPr>
          <p:cNvSpPr>
            <a:spLocks noGrp="1"/>
          </p:cNvSpPr>
          <p:nvPr>
            <p:ph idx="1"/>
          </p:nvPr>
        </p:nvSpPr>
        <p:spPr>
          <a:xfrm>
            <a:off x="275492" y="902433"/>
            <a:ext cx="8165123" cy="1031875"/>
          </a:xfrm>
        </p:spPr>
        <p:txBody>
          <a:bodyPr>
            <a:normAutofit fontScale="92500"/>
          </a:bodyPr>
          <a:lstStyle/>
          <a:p>
            <a:pPr marL="0" indent="0" algn="just">
              <a:buNone/>
            </a:pPr>
            <a:r>
              <a:rPr lang="en-US" sz="1800" b="1" dirty="0">
                <a:latin typeface="Calibri (Body)"/>
              </a:rPr>
              <a:t>Router: </a:t>
            </a:r>
            <a:r>
              <a:rPr lang="en-US" sz="1800" i="0" dirty="0">
                <a:solidFill>
                  <a:srgbClr val="222222"/>
                </a:solidFill>
                <a:effectLst/>
                <a:latin typeface="Calibri (Body)"/>
              </a:rPr>
              <a:t>Router is the class used for Routing and Navigation purpose in SAP UI5 framework.</a:t>
            </a:r>
          </a:p>
          <a:p>
            <a:pPr marL="0" indent="0" algn="just">
              <a:buNone/>
            </a:pPr>
            <a:r>
              <a:rPr lang="en-US" sz="1800" b="1" dirty="0">
                <a:latin typeface="Calibri (Body)"/>
              </a:rPr>
              <a:t>Routing: </a:t>
            </a:r>
            <a:r>
              <a:rPr lang="en-US" sz="1800" b="0" i="0" dirty="0">
                <a:solidFill>
                  <a:srgbClr val="222222"/>
                </a:solidFill>
                <a:effectLst/>
                <a:latin typeface="Calibri (Body)"/>
              </a:rPr>
              <a:t>routing configurations in </a:t>
            </a:r>
            <a:r>
              <a:rPr lang="en-US" sz="1800" b="1" i="0" dirty="0">
                <a:solidFill>
                  <a:srgbClr val="222222"/>
                </a:solidFill>
                <a:effectLst/>
                <a:latin typeface="Calibri (Body)"/>
              </a:rPr>
              <a:t>manifest.json</a:t>
            </a:r>
            <a:r>
              <a:rPr lang="en-US" sz="1800" b="0" i="0" dirty="0">
                <a:solidFill>
                  <a:srgbClr val="222222"/>
                </a:solidFill>
                <a:effectLst/>
                <a:latin typeface="Calibri (Body)"/>
              </a:rPr>
              <a:t> file which is also called </a:t>
            </a:r>
            <a:r>
              <a:rPr lang="en-US" sz="1800" b="1" i="0" dirty="0">
                <a:solidFill>
                  <a:srgbClr val="222222"/>
                </a:solidFill>
                <a:effectLst/>
                <a:latin typeface="Calibri (Body)"/>
              </a:rPr>
              <a:t>descriptor file</a:t>
            </a:r>
            <a:r>
              <a:rPr lang="en-US" sz="1800" b="0" i="0" dirty="0">
                <a:solidFill>
                  <a:srgbClr val="222222"/>
                </a:solidFill>
                <a:effectLst/>
                <a:latin typeface="Calibri (Body)"/>
              </a:rPr>
              <a:t>. Routing is defined using </a:t>
            </a:r>
            <a:r>
              <a:rPr lang="en-US" sz="1800" b="1" i="0" dirty="0">
                <a:solidFill>
                  <a:srgbClr val="222222"/>
                </a:solidFill>
                <a:effectLst/>
                <a:latin typeface="Calibri (Body)"/>
              </a:rPr>
              <a:t>routing</a:t>
            </a:r>
            <a:r>
              <a:rPr lang="en-US" sz="1800" b="0" i="0" dirty="0">
                <a:solidFill>
                  <a:srgbClr val="222222"/>
                </a:solidFill>
                <a:effectLst/>
                <a:latin typeface="Calibri (Body)"/>
              </a:rPr>
              <a:t> namespace within </a:t>
            </a:r>
            <a:r>
              <a:rPr lang="en-US" sz="1800" b="1" i="0" dirty="0">
                <a:solidFill>
                  <a:srgbClr val="222222"/>
                </a:solidFill>
                <a:effectLst/>
                <a:latin typeface="Calibri (Body)"/>
              </a:rPr>
              <a:t>sap.ui5</a:t>
            </a:r>
            <a:r>
              <a:rPr lang="en-US" sz="1800" b="0" i="0" dirty="0">
                <a:solidFill>
                  <a:srgbClr val="222222"/>
                </a:solidFill>
                <a:effectLst/>
                <a:latin typeface="Calibri (Body)"/>
              </a:rPr>
              <a:t> namespace.</a:t>
            </a:r>
          </a:p>
          <a:p>
            <a:pPr marL="0" indent="0">
              <a:buNone/>
            </a:pPr>
            <a:endParaRPr lang="en-US" sz="1800" dirty="0">
              <a:latin typeface="Calibri (Body)"/>
            </a:endParaRPr>
          </a:p>
        </p:txBody>
      </p:sp>
      <p:pic>
        <p:nvPicPr>
          <p:cNvPr id="4" name="Picture 3">
            <a:extLst>
              <a:ext uri="{FF2B5EF4-FFF2-40B4-BE49-F238E27FC236}">
                <a16:creationId xmlns:a16="http://schemas.microsoft.com/office/drawing/2014/main" id="{2337EABC-70BD-4E7F-BAA0-894FA4B4AC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89BC65E1-22F8-4E2A-A386-BF9699EEA8BD}"/>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3076" name="Picture 4" descr="Get started with SAPUI5 and Routing | SAP Blogs">
            <a:extLst>
              <a:ext uri="{FF2B5EF4-FFF2-40B4-BE49-F238E27FC236}">
                <a16:creationId xmlns:a16="http://schemas.microsoft.com/office/drawing/2014/main" id="{649FCAC0-ABC6-4C4D-96FA-F25C23EF55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694" y="2107400"/>
            <a:ext cx="7280029" cy="4262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955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5B2098-7CE2-434F-8293-23BE641DF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7C84F1ED-A582-42E2-B11D-9665608A1180}"/>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33" name="Title 1">
            <a:extLst>
              <a:ext uri="{FF2B5EF4-FFF2-40B4-BE49-F238E27FC236}">
                <a16:creationId xmlns:a16="http://schemas.microsoft.com/office/drawing/2014/main" id="{243DAB43-B0BC-4801-8C3E-E80A39DDE018}"/>
              </a:ext>
            </a:extLst>
          </p:cNvPr>
          <p:cNvSpPr>
            <a:spLocks noGrp="1"/>
          </p:cNvSpPr>
          <p:nvPr>
            <p:ph type="title"/>
          </p:nvPr>
        </p:nvSpPr>
        <p:spPr>
          <a:xfrm>
            <a:off x="208196" y="158633"/>
            <a:ext cx="12016066" cy="711081"/>
          </a:xfrm>
        </p:spPr>
        <p:txBody>
          <a:bodyPr>
            <a:normAutofit/>
          </a:bodyPr>
          <a:lstStyle/>
          <a:p>
            <a:r>
              <a:rPr kumimoji="0" lang="en-US" altLang="en-US" sz="3600" b="0" i="0" u="none" strike="noStrike" cap="none" normalizeH="0" baseline="0" dirty="0">
                <a:ln>
                  <a:noFill/>
                </a:ln>
                <a:solidFill>
                  <a:srgbClr val="32363A"/>
                </a:solidFill>
                <a:effectLst/>
                <a:latin typeface="Cooper Black" panose="0208090404030B020404" pitchFamily="18" charset="0"/>
              </a:rPr>
              <a:t>Routing Configuration</a:t>
            </a:r>
            <a:endParaRPr lang="en-IN" sz="3600" dirty="0">
              <a:solidFill>
                <a:schemeClr val="tx1">
                  <a:lumMod val="75000"/>
                  <a:lumOff val="25000"/>
                </a:schemeClr>
              </a:solidFill>
            </a:endParaRPr>
          </a:p>
        </p:txBody>
      </p:sp>
      <p:sp>
        <p:nvSpPr>
          <p:cNvPr id="34" name="Rectangle 33">
            <a:extLst>
              <a:ext uri="{FF2B5EF4-FFF2-40B4-BE49-F238E27FC236}">
                <a16:creationId xmlns:a16="http://schemas.microsoft.com/office/drawing/2014/main" id="{E758C999-F66E-44AE-B357-3E6E31CB83D2}"/>
              </a:ext>
            </a:extLst>
          </p:cNvPr>
          <p:cNvSpPr/>
          <p:nvPr/>
        </p:nvSpPr>
        <p:spPr>
          <a:xfrm>
            <a:off x="1412253" y="1493693"/>
            <a:ext cx="2599767" cy="4464496"/>
          </a:xfrm>
          <a:prstGeom prst="rect">
            <a:avLst/>
          </a:prstGeom>
          <a:gradFill flip="none" rotWithShape="1">
            <a:gsLst>
              <a:gs pos="1200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Rectangle 34">
            <a:extLst>
              <a:ext uri="{FF2B5EF4-FFF2-40B4-BE49-F238E27FC236}">
                <a16:creationId xmlns:a16="http://schemas.microsoft.com/office/drawing/2014/main" id="{D3550213-B2C6-43B7-8DD9-7B9895635A96}"/>
              </a:ext>
            </a:extLst>
          </p:cNvPr>
          <p:cNvSpPr/>
          <p:nvPr/>
        </p:nvSpPr>
        <p:spPr>
          <a:xfrm>
            <a:off x="4536109" y="1491864"/>
            <a:ext cx="2599767" cy="4464496"/>
          </a:xfrm>
          <a:prstGeom prst="rect">
            <a:avLst/>
          </a:prstGeom>
          <a:gradFill flip="none" rotWithShape="1">
            <a:gsLst>
              <a:gs pos="12000">
                <a:schemeClr val="accent3"/>
              </a:gs>
              <a:gs pos="100000">
                <a:schemeClr val="accent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TextBox 44">
            <a:extLst>
              <a:ext uri="{FF2B5EF4-FFF2-40B4-BE49-F238E27FC236}">
                <a16:creationId xmlns:a16="http://schemas.microsoft.com/office/drawing/2014/main" id="{45F910E2-62D7-4D1C-9AFA-2C1124ADF3F4}"/>
              </a:ext>
            </a:extLst>
          </p:cNvPr>
          <p:cNvSpPr txBox="1"/>
          <p:nvPr/>
        </p:nvSpPr>
        <p:spPr>
          <a:xfrm>
            <a:off x="1624043" y="2161593"/>
            <a:ext cx="2304258" cy="2862322"/>
          </a:xfrm>
          <a:prstGeom prst="rect">
            <a:avLst/>
          </a:prstGeom>
          <a:noFill/>
        </p:spPr>
        <p:txBody>
          <a:bodyPr wrap="square" rtlCol="0">
            <a:spAutoFit/>
          </a:bodyPr>
          <a:lstStyle/>
          <a:p>
            <a:r>
              <a:rPr lang="en-US" b="0" i="0" dirty="0">
                <a:solidFill>
                  <a:schemeClr val="bg1"/>
                </a:solidFill>
                <a:effectLst/>
                <a:latin typeface="Calibri (Body)"/>
              </a:rPr>
              <a:t>This section contains the global router configuration and default values that apply for all routes and targets. We define the router class that we want to use and where our views are located in the app.</a:t>
            </a:r>
            <a:endParaRPr lang="en-US" kern="0" dirty="0">
              <a:solidFill>
                <a:schemeClr val="bg1"/>
              </a:solidFill>
              <a:latin typeface="Calibri (Body)"/>
              <a:cs typeface="Arial" pitchFamily="34" charset="0"/>
            </a:endParaRPr>
          </a:p>
        </p:txBody>
      </p:sp>
      <p:sp>
        <p:nvSpPr>
          <p:cNvPr id="46" name="TextBox 45">
            <a:extLst>
              <a:ext uri="{FF2B5EF4-FFF2-40B4-BE49-F238E27FC236}">
                <a16:creationId xmlns:a16="http://schemas.microsoft.com/office/drawing/2014/main" id="{9F7C1099-B39D-4050-B891-0A1A428AB94F}"/>
              </a:ext>
            </a:extLst>
          </p:cNvPr>
          <p:cNvSpPr txBox="1"/>
          <p:nvPr/>
        </p:nvSpPr>
        <p:spPr>
          <a:xfrm>
            <a:off x="1493433"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config</a:t>
            </a:r>
            <a:endParaRPr lang="en-US" sz="1800" b="1" kern="0" dirty="0">
              <a:solidFill>
                <a:schemeClr val="bg1"/>
              </a:solidFill>
              <a:latin typeface="Calibri (Body)"/>
              <a:cs typeface="Arial" pitchFamily="34" charset="0"/>
            </a:endParaRPr>
          </a:p>
        </p:txBody>
      </p:sp>
      <p:sp>
        <p:nvSpPr>
          <p:cNvPr id="47" name="TextBox 46">
            <a:extLst>
              <a:ext uri="{FF2B5EF4-FFF2-40B4-BE49-F238E27FC236}">
                <a16:creationId xmlns:a16="http://schemas.microsoft.com/office/drawing/2014/main" id="{99AAD1E5-619B-40F2-9FEA-325351883999}"/>
              </a:ext>
            </a:extLst>
          </p:cNvPr>
          <p:cNvSpPr txBox="1"/>
          <p:nvPr/>
        </p:nvSpPr>
        <p:spPr>
          <a:xfrm>
            <a:off x="4713676" y="2246784"/>
            <a:ext cx="2304258" cy="2585323"/>
          </a:xfrm>
          <a:prstGeom prst="rect">
            <a:avLst/>
          </a:prstGeom>
          <a:noFill/>
        </p:spPr>
        <p:txBody>
          <a:bodyPr wrap="square" rtlCol="0">
            <a:spAutoFit/>
          </a:bodyPr>
          <a:lstStyle/>
          <a:p>
            <a:r>
              <a:rPr lang="en-US" b="0" i="0" dirty="0">
                <a:solidFill>
                  <a:schemeClr val="bg1"/>
                </a:solidFill>
                <a:effectLst/>
                <a:latin typeface="Calibri (Body)"/>
              </a:rPr>
              <a:t>Each route defines a name, a pattern, and one or more targets to navigate to when the route has been hit.</a:t>
            </a:r>
          </a:p>
          <a:p>
            <a:r>
              <a:rPr lang="en-US" kern="0" dirty="0">
                <a:solidFill>
                  <a:schemeClr val="bg1"/>
                </a:solidFill>
                <a:latin typeface="Calibri (Body)"/>
                <a:cs typeface="Arial" pitchFamily="34" charset="0"/>
              </a:rPr>
              <a:t>Three subsections :-</a:t>
            </a:r>
          </a:p>
          <a:p>
            <a:r>
              <a:rPr lang="en-US" kern="0" dirty="0">
                <a:solidFill>
                  <a:schemeClr val="bg1"/>
                </a:solidFill>
                <a:latin typeface="Calibri (Body)"/>
                <a:cs typeface="Arial" pitchFamily="34" charset="0"/>
              </a:rPr>
              <a:t> 1. pattern</a:t>
            </a:r>
          </a:p>
          <a:p>
            <a:r>
              <a:rPr lang="en-US" kern="0" dirty="0">
                <a:solidFill>
                  <a:schemeClr val="bg1"/>
                </a:solidFill>
                <a:latin typeface="Calibri (Body)"/>
                <a:cs typeface="Arial" pitchFamily="34" charset="0"/>
              </a:rPr>
              <a:t> 2. name</a:t>
            </a:r>
          </a:p>
          <a:p>
            <a:r>
              <a:rPr lang="en-US" kern="0" dirty="0">
                <a:solidFill>
                  <a:schemeClr val="bg1"/>
                </a:solidFill>
                <a:latin typeface="Calibri (Body)"/>
                <a:cs typeface="Arial" pitchFamily="34" charset="0"/>
              </a:rPr>
              <a:t> 3. target</a:t>
            </a:r>
          </a:p>
        </p:txBody>
      </p:sp>
      <p:sp>
        <p:nvSpPr>
          <p:cNvPr id="48" name="TextBox 47">
            <a:extLst>
              <a:ext uri="{FF2B5EF4-FFF2-40B4-BE49-F238E27FC236}">
                <a16:creationId xmlns:a16="http://schemas.microsoft.com/office/drawing/2014/main" id="{A3B2764A-E568-44BF-82B4-A2A3C3047EB4}"/>
              </a:ext>
            </a:extLst>
          </p:cNvPr>
          <p:cNvSpPr txBox="1"/>
          <p:nvPr/>
        </p:nvSpPr>
        <p:spPr>
          <a:xfrm>
            <a:off x="4751726"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routes</a:t>
            </a:r>
            <a:endParaRPr lang="en-US" sz="1800" b="1" kern="0" dirty="0">
              <a:solidFill>
                <a:schemeClr val="bg1"/>
              </a:solidFill>
              <a:latin typeface="Calibri (Body)"/>
              <a:cs typeface="Arial" pitchFamily="34" charset="0"/>
            </a:endParaRPr>
          </a:p>
        </p:txBody>
      </p:sp>
      <p:sp>
        <p:nvSpPr>
          <p:cNvPr id="51" name="Oval 50">
            <a:extLst>
              <a:ext uri="{FF2B5EF4-FFF2-40B4-BE49-F238E27FC236}">
                <a16:creationId xmlns:a16="http://schemas.microsoft.com/office/drawing/2014/main" id="{5B7F36E7-2CFA-4862-A435-5D829B0B73EE}"/>
              </a:ext>
            </a:extLst>
          </p:cNvPr>
          <p:cNvSpPr/>
          <p:nvPr/>
        </p:nvSpPr>
        <p:spPr>
          <a:xfrm>
            <a:off x="2532535"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2" name="Oval 51">
            <a:extLst>
              <a:ext uri="{FF2B5EF4-FFF2-40B4-BE49-F238E27FC236}">
                <a16:creationId xmlns:a16="http://schemas.microsoft.com/office/drawing/2014/main" id="{A592F6FE-DF06-469C-9646-E0F37021ED48}"/>
              </a:ext>
            </a:extLst>
          </p:cNvPr>
          <p:cNvSpPr/>
          <p:nvPr/>
        </p:nvSpPr>
        <p:spPr>
          <a:xfrm>
            <a:off x="2654353"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 name="Oval 52">
            <a:extLst>
              <a:ext uri="{FF2B5EF4-FFF2-40B4-BE49-F238E27FC236}">
                <a16:creationId xmlns:a16="http://schemas.microsoft.com/office/drawing/2014/main" id="{301546EC-B811-4660-9551-F363D9F80BBE}"/>
              </a:ext>
            </a:extLst>
          </p:cNvPr>
          <p:cNvSpPr/>
          <p:nvPr/>
        </p:nvSpPr>
        <p:spPr>
          <a:xfrm>
            <a:off x="277617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4" name="Oval 53">
            <a:extLst>
              <a:ext uri="{FF2B5EF4-FFF2-40B4-BE49-F238E27FC236}">
                <a16:creationId xmlns:a16="http://schemas.microsoft.com/office/drawing/2014/main" id="{DEC55866-F309-4A94-BBE2-5DDF617D87E9}"/>
              </a:ext>
            </a:extLst>
          </p:cNvPr>
          <p:cNvSpPr/>
          <p:nvPr/>
        </p:nvSpPr>
        <p:spPr>
          <a:xfrm>
            <a:off x="5697147"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Oval 54">
            <a:extLst>
              <a:ext uri="{FF2B5EF4-FFF2-40B4-BE49-F238E27FC236}">
                <a16:creationId xmlns:a16="http://schemas.microsoft.com/office/drawing/2014/main" id="{D1181994-0433-4887-9143-9D2CEBE2F5AB}"/>
              </a:ext>
            </a:extLst>
          </p:cNvPr>
          <p:cNvSpPr/>
          <p:nvPr/>
        </p:nvSpPr>
        <p:spPr>
          <a:xfrm>
            <a:off x="5818965"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6" name="Oval 55">
            <a:extLst>
              <a:ext uri="{FF2B5EF4-FFF2-40B4-BE49-F238E27FC236}">
                <a16:creationId xmlns:a16="http://schemas.microsoft.com/office/drawing/2014/main" id="{D2B9AD12-8408-44F6-89DE-0DDA37FD2914}"/>
              </a:ext>
            </a:extLst>
          </p:cNvPr>
          <p:cNvSpPr/>
          <p:nvPr/>
        </p:nvSpPr>
        <p:spPr>
          <a:xfrm>
            <a:off x="5940784"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3" name="Group 2">
            <a:extLst>
              <a:ext uri="{FF2B5EF4-FFF2-40B4-BE49-F238E27FC236}">
                <a16:creationId xmlns:a16="http://schemas.microsoft.com/office/drawing/2014/main" id="{73BA95F7-2548-4A84-AFB2-230EC38EAD1D}"/>
              </a:ext>
            </a:extLst>
          </p:cNvPr>
          <p:cNvGrpSpPr/>
          <p:nvPr/>
        </p:nvGrpSpPr>
        <p:grpSpPr>
          <a:xfrm>
            <a:off x="7713222" y="1478937"/>
            <a:ext cx="2599767" cy="4464496"/>
            <a:chOff x="7968190" y="1478937"/>
            <a:chExt cx="2599767" cy="4464496"/>
          </a:xfrm>
        </p:grpSpPr>
        <p:sp>
          <p:nvSpPr>
            <p:cNvPr id="36" name="Rectangle 35">
              <a:extLst>
                <a:ext uri="{FF2B5EF4-FFF2-40B4-BE49-F238E27FC236}">
                  <a16:creationId xmlns:a16="http://schemas.microsoft.com/office/drawing/2014/main" id="{BEA097EE-DC1D-4A70-8EC8-EB839902749E}"/>
                </a:ext>
              </a:extLst>
            </p:cNvPr>
            <p:cNvSpPr/>
            <p:nvPr/>
          </p:nvSpPr>
          <p:spPr>
            <a:xfrm>
              <a:off x="7968190" y="1478937"/>
              <a:ext cx="2599767" cy="4464496"/>
            </a:xfrm>
            <a:prstGeom prst="rect">
              <a:avLst/>
            </a:prstGeom>
            <a:gradFill flip="none" rotWithShape="1">
              <a:gsLst>
                <a:gs pos="12000">
                  <a:schemeClr val="accent5"/>
                </a:gs>
                <a:gs pos="71000">
                  <a:schemeClr val="accent6"/>
                </a:gs>
                <a:gs pos="100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 name="TextBox 48">
              <a:extLst>
                <a:ext uri="{FF2B5EF4-FFF2-40B4-BE49-F238E27FC236}">
                  <a16:creationId xmlns:a16="http://schemas.microsoft.com/office/drawing/2014/main" id="{AE001A28-286B-4068-8AEE-15A0206E8546}"/>
                </a:ext>
              </a:extLst>
            </p:cNvPr>
            <p:cNvSpPr txBox="1"/>
            <p:nvPr/>
          </p:nvSpPr>
          <p:spPr>
            <a:xfrm>
              <a:off x="8175094" y="2260365"/>
              <a:ext cx="2304258" cy="2308324"/>
            </a:xfrm>
            <a:prstGeom prst="rect">
              <a:avLst/>
            </a:prstGeom>
            <a:noFill/>
          </p:spPr>
          <p:txBody>
            <a:bodyPr wrap="square" rtlCol="0">
              <a:spAutoFit/>
            </a:bodyPr>
            <a:lstStyle/>
            <a:p>
              <a:r>
                <a:rPr lang="en-US" b="0" i="0" dirty="0">
                  <a:solidFill>
                    <a:schemeClr val="bg1"/>
                  </a:solidFill>
                  <a:effectLst/>
                  <a:latin typeface="Calibri (Body)"/>
                </a:rPr>
                <a:t>A target defines a view that is or more routes</a:t>
              </a:r>
              <a:r>
                <a:rPr lang="en-US" kern="0" dirty="0">
                  <a:solidFill>
                    <a:schemeClr val="bg1"/>
                  </a:solidFill>
                  <a:latin typeface="Calibri (Body)"/>
                  <a:cs typeface="Arial" pitchFamily="34" charset="0"/>
                </a:rPr>
                <a:t> </a:t>
              </a:r>
              <a:r>
                <a:rPr lang="en-US" dirty="0">
                  <a:solidFill>
                    <a:schemeClr val="bg1"/>
                  </a:solidFill>
                  <a:latin typeface="Calibri (Body)"/>
                </a:rPr>
                <a:t>displayed, it is associated with one.</a:t>
              </a:r>
            </a:p>
            <a:p>
              <a:r>
                <a:rPr lang="en-US" dirty="0">
                  <a:solidFill>
                    <a:schemeClr val="bg1"/>
                  </a:solidFill>
                  <a:latin typeface="Calibri (Body)"/>
                </a:rPr>
                <a:t>Subsections: -</a:t>
              </a:r>
            </a:p>
            <a:p>
              <a:pPr marL="342900" indent="-342900">
                <a:buAutoNum type="arabicPeriod"/>
              </a:pPr>
              <a:r>
                <a:rPr lang="en-US" dirty="0">
                  <a:solidFill>
                    <a:schemeClr val="bg1"/>
                  </a:solidFill>
                  <a:latin typeface="Calibri (Body)"/>
                </a:rPr>
                <a:t>Overview</a:t>
              </a:r>
            </a:p>
            <a:p>
              <a:pPr marL="342900" indent="-342900">
                <a:buAutoNum type="arabicPeriod"/>
              </a:pPr>
              <a:r>
                <a:rPr lang="en-US" dirty="0">
                  <a:solidFill>
                    <a:schemeClr val="bg1"/>
                  </a:solidFill>
                  <a:latin typeface="Calibri (Body)"/>
                </a:rPr>
                <a:t>detail</a:t>
              </a:r>
            </a:p>
            <a:p>
              <a:endParaRPr lang="en-US" kern="0" dirty="0">
                <a:solidFill>
                  <a:schemeClr val="bg1"/>
                </a:solidFill>
                <a:latin typeface="Calibri (Body)"/>
                <a:cs typeface="Arial" pitchFamily="34" charset="0"/>
              </a:endParaRPr>
            </a:p>
          </p:txBody>
        </p:sp>
        <p:sp>
          <p:nvSpPr>
            <p:cNvPr id="50" name="TextBox 49">
              <a:extLst>
                <a:ext uri="{FF2B5EF4-FFF2-40B4-BE49-F238E27FC236}">
                  <a16:creationId xmlns:a16="http://schemas.microsoft.com/office/drawing/2014/main" id="{557BC7C8-A90A-44C6-9881-F71421E12A14}"/>
                </a:ext>
              </a:extLst>
            </p:cNvPr>
            <p:cNvSpPr txBox="1"/>
            <p:nvPr/>
          </p:nvSpPr>
          <p:spPr>
            <a:xfrm>
              <a:off x="8391763" y="1680282"/>
              <a:ext cx="1520948" cy="369332"/>
            </a:xfrm>
            <a:prstGeom prst="rect">
              <a:avLst/>
            </a:prstGeom>
            <a:noFill/>
          </p:spPr>
          <p:txBody>
            <a:bodyPr wrap="square" rtlCol="0" anchor="b">
              <a:spAutoFit/>
            </a:bodyPr>
            <a:lstStyle/>
            <a:p>
              <a:pPr algn="ctr"/>
              <a:r>
                <a:rPr lang="en-US" b="1" i="0" dirty="0">
                  <a:solidFill>
                    <a:schemeClr val="bg1"/>
                  </a:solidFill>
                  <a:effectLst/>
                  <a:latin typeface="Calibri (Body)"/>
                </a:rPr>
                <a:t>targets</a:t>
              </a:r>
              <a:endParaRPr lang="en-US" sz="1800" b="1" kern="0" dirty="0">
                <a:solidFill>
                  <a:schemeClr val="bg1"/>
                </a:solidFill>
                <a:latin typeface="Calibri (Body)"/>
                <a:cs typeface="Arial" pitchFamily="34" charset="0"/>
              </a:endParaRPr>
            </a:p>
          </p:txBody>
        </p:sp>
        <p:sp>
          <p:nvSpPr>
            <p:cNvPr id="57" name="Oval 56">
              <a:extLst>
                <a:ext uri="{FF2B5EF4-FFF2-40B4-BE49-F238E27FC236}">
                  <a16:creationId xmlns:a16="http://schemas.microsoft.com/office/drawing/2014/main" id="{8779640F-E32C-405D-8231-196330096FEA}"/>
                </a:ext>
              </a:extLst>
            </p:cNvPr>
            <p:cNvSpPr/>
            <p:nvPr/>
          </p:nvSpPr>
          <p:spPr>
            <a:xfrm>
              <a:off x="8861760"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8" name="Oval 57">
              <a:extLst>
                <a:ext uri="{FF2B5EF4-FFF2-40B4-BE49-F238E27FC236}">
                  <a16:creationId xmlns:a16="http://schemas.microsoft.com/office/drawing/2014/main" id="{90FFB84F-D695-4C30-93AF-738312FABDDC}"/>
                </a:ext>
              </a:extLst>
            </p:cNvPr>
            <p:cNvSpPr/>
            <p:nvPr/>
          </p:nvSpPr>
          <p:spPr>
            <a:xfrm>
              <a:off x="8983578"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Oval 58">
              <a:extLst>
                <a:ext uri="{FF2B5EF4-FFF2-40B4-BE49-F238E27FC236}">
                  <a16:creationId xmlns:a16="http://schemas.microsoft.com/office/drawing/2014/main" id="{1810290F-0F6B-490D-8470-38550AB6A6ED}"/>
                </a:ext>
              </a:extLst>
            </p:cNvPr>
            <p:cNvSpPr/>
            <p:nvPr/>
          </p:nvSpPr>
          <p:spPr>
            <a:xfrm>
              <a:off x="9105397"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62" name="Rectangle 2">
            <a:extLst>
              <a:ext uri="{FF2B5EF4-FFF2-40B4-BE49-F238E27FC236}">
                <a16:creationId xmlns:a16="http://schemas.microsoft.com/office/drawing/2014/main" id="{2455EE29-04B0-4A17-B4EB-98E4FA5B1A4E}"/>
              </a:ext>
            </a:extLst>
          </p:cNvPr>
          <p:cNvSpPr>
            <a:spLocks noGrp="1" noChangeArrowheads="1"/>
          </p:cNvSpPr>
          <p:nvPr>
            <p:ph idx="1"/>
          </p:nvPr>
        </p:nvSpPr>
        <p:spPr bwMode="auto">
          <a:xfrm>
            <a:off x="208196" y="853303"/>
            <a:ext cx="64987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consists of routes, targets, config, and owner.</a:t>
            </a:r>
          </a:p>
        </p:txBody>
      </p:sp>
    </p:spTree>
    <p:extLst>
      <p:ext uri="{BB962C8B-B14F-4D97-AF65-F5344CB8AC3E}">
        <p14:creationId xmlns:p14="http://schemas.microsoft.com/office/powerpoint/2010/main" val="3094035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AE108-35E5-433A-9F2C-DA75F8BD7E18}"/>
              </a:ext>
            </a:extLst>
          </p:cNvPr>
          <p:cNvSpPr>
            <a:spLocks noGrp="1"/>
          </p:cNvSpPr>
          <p:nvPr>
            <p:ph type="title"/>
          </p:nvPr>
        </p:nvSpPr>
        <p:spPr>
          <a:xfrm>
            <a:off x="266701" y="45956"/>
            <a:ext cx="10515600" cy="827496"/>
          </a:xfrm>
        </p:spPr>
        <p:txBody>
          <a:bodyPr>
            <a:normAutofit/>
          </a:bodyPr>
          <a:lstStyle/>
          <a:p>
            <a:r>
              <a:rPr lang="en-US" sz="3600" dirty="0">
                <a:latin typeface="Cooper Black" panose="0208090404030B020404" pitchFamily="18" charset="0"/>
              </a:rPr>
              <a:t>Navigation and Routing</a:t>
            </a:r>
          </a:p>
        </p:txBody>
      </p:sp>
      <p:sp>
        <p:nvSpPr>
          <p:cNvPr id="3" name="Content Placeholder 2">
            <a:extLst>
              <a:ext uri="{FF2B5EF4-FFF2-40B4-BE49-F238E27FC236}">
                <a16:creationId xmlns:a16="http://schemas.microsoft.com/office/drawing/2014/main" id="{C2111588-C5D9-432A-B28F-37B508DEA2FB}"/>
              </a:ext>
            </a:extLst>
          </p:cNvPr>
          <p:cNvSpPr>
            <a:spLocks noGrp="1"/>
          </p:cNvSpPr>
          <p:nvPr>
            <p:ph idx="1"/>
          </p:nvPr>
        </p:nvSpPr>
        <p:spPr>
          <a:xfrm>
            <a:off x="266701" y="858880"/>
            <a:ext cx="10515600" cy="4351338"/>
          </a:xfrm>
        </p:spPr>
        <p:txBody>
          <a:bodyPr>
            <a:normAutofit/>
          </a:bodyPr>
          <a:lstStyle/>
          <a:p>
            <a:pPr algn="just"/>
            <a:r>
              <a:rPr lang="en-US" sz="1800" b="0" i="0" dirty="0">
                <a:solidFill>
                  <a:srgbClr val="333333"/>
                </a:solidFill>
                <a:effectLst/>
                <a:latin typeface="Calibri (Body)"/>
              </a:rPr>
              <a:t>Navigation and routing is essential in modern single-page applications such as apps built with SAPUI5.</a:t>
            </a:r>
          </a:p>
          <a:p>
            <a:pPr algn="just"/>
            <a:r>
              <a:rPr lang="en-US" sz="1800" b="0" i="0" dirty="0">
                <a:solidFill>
                  <a:srgbClr val="333333"/>
                </a:solidFill>
                <a:effectLst/>
                <a:latin typeface="Calibri (Body)"/>
              </a:rPr>
              <a:t>In classical web applications, the server determines which resource is requested based on the URL pattern of the request and serves it accordingly. The server-side logic controls how the requested resource or page is displayed in an appropriate way.</a:t>
            </a:r>
          </a:p>
          <a:p>
            <a:pPr algn="just"/>
            <a:r>
              <a:rPr lang="en-US" sz="1800" b="0" i="0" dirty="0">
                <a:solidFill>
                  <a:srgbClr val="333333"/>
                </a:solidFill>
                <a:effectLst/>
                <a:latin typeface="Calibri (Body)"/>
              </a:rPr>
              <a:t>In single-page applications, only one page is initially requested from the server and additional resources are dynamically loaded using client-side logic. The user only navigates within this page. The navigation is persisted in the hash instead of the server path or URL parameters.</a:t>
            </a:r>
          </a:p>
          <a:p>
            <a:pPr algn="just"/>
            <a:r>
              <a:rPr lang="en-US" sz="1800" b="1" i="0" dirty="0">
                <a:solidFill>
                  <a:srgbClr val="222222"/>
                </a:solidFill>
                <a:effectLst/>
                <a:latin typeface="Calibri (Body)"/>
              </a:rPr>
              <a:t>Sap.m.routing.Router</a:t>
            </a:r>
            <a:r>
              <a:rPr lang="en-US" sz="1800" b="0" i="0" dirty="0">
                <a:solidFill>
                  <a:srgbClr val="222222"/>
                </a:solidFill>
                <a:effectLst/>
                <a:latin typeface="Calibri (Body)"/>
              </a:rPr>
              <a:t> is the class used for Routing and Navigation purpose in SAP UI5 framework.</a:t>
            </a:r>
          </a:p>
          <a:p>
            <a:pPr algn="just"/>
            <a:r>
              <a:rPr lang="en-US" sz="1800" b="1" dirty="0">
                <a:solidFill>
                  <a:srgbClr val="222222"/>
                </a:solidFill>
                <a:effectLst/>
                <a:latin typeface="Calibri (Body)"/>
              </a:rPr>
              <a:t>“Pattern”</a:t>
            </a:r>
            <a:r>
              <a:rPr lang="en-US" sz="1800" b="0" dirty="0">
                <a:solidFill>
                  <a:srgbClr val="222222"/>
                </a:solidFill>
                <a:effectLst/>
                <a:latin typeface="Calibri (Body)"/>
              </a:rPr>
              <a:t> defines the hashtag that needs to be added at the end of the URL when it is hit.</a:t>
            </a:r>
          </a:p>
          <a:p>
            <a:pPr algn="just"/>
            <a:r>
              <a:rPr lang="en-US" sz="1800" b="1" dirty="0">
                <a:solidFill>
                  <a:srgbClr val="222222"/>
                </a:solidFill>
                <a:effectLst/>
                <a:latin typeface="Calibri (Body)"/>
              </a:rPr>
              <a:t>“name”</a:t>
            </a:r>
            <a:r>
              <a:rPr lang="en-US" sz="1800" b="0" dirty="0">
                <a:solidFill>
                  <a:srgbClr val="222222"/>
                </a:solidFill>
                <a:effectLst/>
                <a:latin typeface="Calibri (Body)"/>
              </a:rPr>
              <a:t> defines a unique name for the particular route.</a:t>
            </a:r>
          </a:p>
          <a:p>
            <a:pPr algn="just"/>
            <a:r>
              <a:rPr lang="en-US" sz="1800" b="1" dirty="0">
                <a:solidFill>
                  <a:srgbClr val="222222"/>
                </a:solidFill>
                <a:effectLst/>
                <a:latin typeface="Calibri (Body)"/>
              </a:rPr>
              <a:t>“target”</a:t>
            </a:r>
            <a:r>
              <a:rPr lang="en-US" sz="1800" b="0" dirty="0">
                <a:solidFill>
                  <a:srgbClr val="222222"/>
                </a:solidFill>
                <a:effectLst/>
                <a:latin typeface="Calibri (Body)"/>
              </a:rPr>
              <a:t> defines the target which is defined in targets section</a:t>
            </a:r>
          </a:p>
          <a:p>
            <a:endParaRPr lang="en-US" sz="1800" dirty="0">
              <a:solidFill>
                <a:srgbClr val="333333"/>
              </a:solidFill>
              <a:latin typeface="Calibri (Body)"/>
            </a:endParaRPr>
          </a:p>
          <a:p>
            <a:endParaRPr lang="en-US" sz="1800" b="0" i="0" dirty="0">
              <a:solidFill>
                <a:srgbClr val="333333"/>
              </a:solidFill>
              <a:effectLst/>
              <a:latin typeface="Calibri (Body)"/>
            </a:endParaRPr>
          </a:p>
        </p:txBody>
      </p:sp>
      <p:pic>
        <p:nvPicPr>
          <p:cNvPr id="4" name="Picture 3">
            <a:extLst>
              <a:ext uri="{FF2B5EF4-FFF2-40B4-BE49-F238E27FC236}">
                <a16:creationId xmlns:a16="http://schemas.microsoft.com/office/drawing/2014/main" id="{F7235079-757D-4D7E-BC7A-925CE2B25C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59255D85-539B-43AF-BE92-56671FABA854}"/>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Tree>
    <p:extLst>
      <p:ext uri="{BB962C8B-B14F-4D97-AF65-F5344CB8AC3E}">
        <p14:creationId xmlns:p14="http://schemas.microsoft.com/office/powerpoint/2010/main" val="960770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4</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41308" y="176007"/>
            <a:ext cx="716699" cy="707887"/>
          </a:xfrm>
          <a:prstGeom prst="rect">
            <a:avLst/>
          </a:prstGeom>
        </p:spPr>
      </p:pic>
      <p:pic>
        <p:nvPicPr>
          <p:cNvPr id="1030" name="Picture 6" descr="Agenda Images | Free Vectors, Stock Photos &amp; PSD">
            <a:extLst>
              <a:ext uri="{FF2B5EF4-FFF2-40B4-BE49-F238E27FC236}">
                <a16:creationId xmlns:a16="http://schemas.microsoft.com/office/drawing/2014/main" id="{FCA549E7-BF5A-4CCB-9893-DA8739B63B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8381" y="1575954"/>
            <a:ext cx="3706091" cy="370609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143DCDE-09CB-4B74-A1B1-45DC4B43CBA2}"/>
              </a:ext>
            </a:extLst>
          </p:cNvPr>
          <p:cNvSpPr txBox="1"/>
          <p:nvPr/>
        </p:nvSpPr>
        <p:spPr>
          <a:xfrm>
            <a:off x="818659" y="1177443"/>
            <a:ext cx="11139348" cy="5355312"/>
          </a:xfrm>
          <a:prstGeom prst="rect">
            <a:avLst/>
          </a:prstGeom>
          <a:noFill/>
        </p:spPr>
        <p:txBody>
          <a:bodyPr wrap="square" rtlCol="0">
            <a:spAutoFit/>
          </a:bodyPr>
          <a:lstStyle/>
          <a:p>
            <a:pPr marL="285750" indent="-285750">
              <a:buFont typeface="Arial" panose="020B0604020202020204" pitchFamily="34" charset="0"/>
              <a:buChar char="•"/>
              <a:defRPr/>
            </a:pPr>
            <a:r>
              <a:rPr lang="en-US" dirty="0">
                <a:latin typeface="Calibri (Body)"/>
              </a:rPr>
              <a:t>What is Fiori</a:t>
            </a:r>
          </a:p>
          <a:p>
            <a:pPr marL="285750" indent="-285750">
              <a:buFont typeface="Arial" panose="020B0604020202020204" pitchFamily="34" charset="0"/>
              <a:buChar char="•"/>
              <a:defRPr/>
            </a:pPr>
            <a:r>
              <a:rPr lang="en-US" dirty="0">
                <a:latin typeface="Calibri (Body)"/>
              </a:rPr>
              <a:t>Structure Project of Fiori</a:t>
            </a:r>
          </a:p>
          <a:p>
            <a:pPr marL="285750" indent="-285750">
              <a:buFont typeface="Arial" panose="020B0604020202020204" pitchFamily="34" charset="0"/>
              <a:buChar char="•"/>
              <a:defRPr/>
            </a:pPr>
            <a:r>
              <a:rPr lang="en-US" dirty="0">
                <a:latin typeface="Calibri (Body)"/>
              </a:rPr>
              <a:t>Structure of Fiori Application Setup</a:t>
            </a:r>
          </a:p>
          <a:p>
            <a:pPr marL="285750" indent="-285750">
              <a:buFont typeface="Arial" panose="020B0604020202020204" pitchFamily="34" charset="0"/>
              <a:buChar char="•"/>
              <a:defRPr/>
            </a:pPr>
            <a:r>
              <a:rPr lang="en-US" dirty="0">
                <a:latin typeface="Calibri (Body)"/>
              </a:rPr>
              <a:t>Understanding manifest.json and Component.js</a:t>
            </a:r>
          </a:p>
          <a:p>
            <a:pPr marL="285750" indent="-285750">
              <a:buFont typeface="Arial" panose="020B0604020202020204" pitchFamily="34" charset="0"/>
              <a:buChar char="•"/>
              <a:defRPr/>
            </a:pPr>
            <a:r>
              <a:rPr lang="en-US" dirty="0">
                <a:latin typeface="Calibri (Body)"/>
              </a:rPr>
              <a:t>Instantiating Models from manifest.json</a:t>
            </a:r>
          </a:p>
          <a:p>
            <a:pPr marL="285750" indent="-285750">
              <a:buFont typeface="Arial" panose="020B0604020202020204" pitchFamily="34" charset="0"/>
              <a:buChar char="•"/>
              <a:defRPr/>
            </a:pPr>
            <a:r>
              <a:rPr kumimoji="0" lang="en-US" u="none" strike="noStrike" kern="1200" cap="none" spc="0" normalizeH="0" baseline="0" noProof="0" dirty="0">
                <a:ln>
                  <a:noFill/>
                </a:ln>
                <a:solidFill>
                  <a:prstClr val="black"/>
                </a:solidFill>
                <a:effectLst/>
                <a:uLnTx/>
                <a:uFillTx/>
                <a:latin typeface="Calibri (Body)"/>
              </a:rPr>
              <a:t>I</a:t>
            </a:r>
            <a:r>
              <a:rPr lang="en-US" dirty="0">
                <a:latin typeface="Calibri (Body)"/>
              </a:rPr>
              <a:t>mplementing App Navigation</a:t>
            </a:r>
          </a:p>
          <a:p>
            <a:pPr marL="285750" indent="-285750">
              <a:buFont typeface="Arial" panose="020B0604020202020204" pitchFamily="34" charset="0"/>
              <a:buChar char="•"/>
              <a:defRPr/>
            </a:pPr>
            <a:endParaRPr lang="en-US" dirty="0">
              <a:latin typeface="Calibri (Body)"/>
            </a:endParaRPr>
          </a:p>
          <a:p>
            <a:pPr marL="285750" indent="-285750">
              <a:buFont typeface="Arial" panose="020B0604020202020204" pitchFamily="34" charset="0"/>
              <a:buChar char="•"/>
              <a:defRPr/>
            </a:pPr>
            <a:endParaRPr lang="en-US" dirty="0">
              <a:latin typeface="Calibri (Body)"/>
            </a:endParaRPr>
          </a:p>
          <a:p>
            <a:pPr>
              <a:defRPr/>
            </a:pPr>
            <a:r>
              <a:rPr kumimoji="0" lang="en-US" b="0" u="none" strike="noStrike" kern="1200" cap="none" spc="0" normalizeH="0" baseline="0" noProof="0" dirty="0">
                <a:ln>
                  <a:noFill/>
                </a:ln>
                <a:solidFill>
                  <a:prstClr val="black"/>
                </a:solidFill>
                <a:effectLst/>
                <a:uLnTx/>
                <a:uFillTx/>
                <a:latin typeface="Calibri (Body)"/>
              </a:rPr>
              <a:t>---Break---</a:t>
            </a:r>
          </a:p>
          <a:p>
            <a:pPr marL="285750" indent="-285750">
              <a:buFont typeface="Arial" panose="020B0604020202020204" pitchFamily="34" charset="0"/>
              <a:buChar char="•"/>
              <a:defRPr/>
            </a:pPr>
            <a:endParaRPr lang="en-US" dirty="0">
              <a:latin typeface="Calibri (Body)"/>
            </a:endParaRPr>
          </a:p>
          <a:p>
            <a:pPr marL="285750" indent="-285750">
              <a:buFont typeface="Arial" panose="020B0604020202020204" pitchFamily="34" charset="0"/>
              <a:buChar char="•"/>
              <a:defRPr/>
            </a:pPr>
            <a:r>
              <a:rPr lang="en-US" dirty="0">
                <a:latin typeface="Calibri (Body)"/>
              </a:rPr>
              <a:t>Model </a:t>
            </a:r>
            <a:r>
              <a:rPr lang="en-US" sz="1800" dirty="0">
                <a:solidFill>
                  <a:schemeClr val="tx1">
                    <a:lumMod val="95000"/>
                    <a:lumOff val="5000"/>
                  </a:schemeClr>
                </a:solidFill>
                <a:effectLst/>
                <a:latin typeface="Calibri (Body)"/>
              </a:rPr>
              <a:t>Instantiation</a:t>
            </a:r>
          </a:p>
          <a:p>
            <a:pPr marL="285750" indent="-285750">
              <a:buFont typeface="Arial" panose="020B0604020202020204" pitchFamily="34" charset="0"/>
              <a:buChar char="•"/>
              <a:defRPr/>
            </a:pPr>
            <a:r>
              <a:rPr lang="en-US" dirty="0">
                <a:latin typeface="Calibri (Body)"/>
              </a:rPr>
              <a:t>Routes and Routing</a:t>
            </a:r>
          </a:p>
          <a:p>
            <a:pPr marL="285750" indent="-285750">
              <a:buFont typeface="Arial" panose="020B0604020202020204" pitchFamily="34" charset="0"/>
              <a:buChar char="•"/>
              <a:defRPr/>
            </a:pPr>
            <a:r>
              <a:rPr lang="en-US" dirty="0">
                <a:solidFill>
                  <a:schemeClr val="tx1">
                    <a:lumMod val="95000"/>
                    <a:lumOff val="5000"/>
                  </a:schemeClr>
                </a:solidFill>
                <a:latin typeface="Calibri (Body)"/>
              </a:rPr>
              <a:t>Routing Configuration</a:t>
            </a:r>
            <a:endParaRPr lang="en-US" dirty="0">
              <a:latin typeface="Calibri (Body)"/>
            </a:endParaRPr>
          </a:p>
          <a:p>
            <a:pPr marL="285750" indent="-285750">
              <a:buFont typeface="Arial" panose="020B0604020202020204" pitchFamily="34" charset="0"/>
              <a:buChar char="•"/>
              <a:defRPr/>
            </a:pPr>
            <a:r>
              <a:rPr lang="en-US" dirty="0">
                <a:latin typeface="Calibri (Body)"/>
              </a:rPr>
              <a:t>Concept of Enable routing</a:t>
            </a:r>
          </a:p>
          <a:p>
            <a:pPr marL="285750" indent="-285750">
              <a:buFont typeface="Arial" panose="020B0604020202020204" pitchFamily="34" charset="0"/>
              <a:buChar char="•"/>
              <a:defRPr/>
            </a:pPr>
            <a:endParaRPr lang="en-US" i="1" dirty="0"/>
          </a:p>
          <a:p>
            <a:pPr>
              <a:defRPr/>
            </a:pPr>
            <a:endParaRPr lang="en-US" i="1" dirty="0"/>
          </a:p>
          <a:p>
            <a:pPr marL="285750" indent="-285750">
              <a:buFont typeface="Arial" panose="020B0604020202020204" pitchFamily="34" charset="0"/>
              <a:buChar char="•"/>
              <a:defRPr/>
            </a:pPr>
            <a:endParaRPr lang="en-US" i="1" dirty="0"/>
          </a:p>
          <a:p>
            <a:pPr>
              <a:defRPr/>
            </a:pP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  </a:t>
            </a:r>
            <a:endParaRPr kumimoji="0" lang="en-US" b="0" i="0" u="none" strike="noStrike" kern="120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6E36B2-4254-4C91-BCE6-537052C1D13F}"/>
              </a:ext>
            </a:extLst>
          </p:cNvPr>
          <p:cNvSpPr>
            <a:spLocks noGrp="1"/>
          </p:cNvSpPr>
          <p:nvPr>
            <p:ph idx="1"/>
          </p:nvPr>
        </p:nvSpPr>
        <p:spPr>
          <a:xfrm>
            <a:off x="363415" y="729762"/>
            <a:ext cx="10515600" cy="5943600"/>
          </a:xfrm>
        </p:spPr>
        <p:txBody>
          <a:bodyPr>
            <a:normAutofit/>
          </a:bodyPr>
          <a:lstStyle/>
          <a:p>
            <a:pPr marL="0" indent="0" algn="just">
              <a:buNone/>
            </a:pPr>
            <a:r>
              <a:rPr lang="en-US" sz="1800" dirty="0"/>
              <a:t>Design a SAP Fiori Master-Detail Application With routing</a:t>
            </a:r>
          </a:p>
          <a:p>
            <a:pPr marL="457200" indent="-457200" algn="just">
              <a:buAutoNum type="arabicPeriod"/>
            </a:pPr>
            <a:r>
              <a:rPr lang="en-US" sz="1800" dirty="0">
                <a:hlinkClick r:id="rId2"/>
              </a:rPr>
              <a:t>Add the routing concept in view1 controller</a:t>
            </a:r>
            <a:endParaRPr lang="en-US" sz="1800" dirty="0"/>
          </a:p>
          <a:p>
            <a:pPr marL="457200" indent="-457200" algn="just">
              <a:buAutoNum type="arabicPeriod"/>
            </a:pPr>
            <a:r>
              <a:rPr lang="en-US" sz="1800" dirty="0">
                <a:hlinkClick r:id="rId3"/>
              </a:rPr>
              <a:t>Add more data in view2 controller</a:t>
            </a:r>
            <a:endParaRPr lang="en-US" sz="1800" dirty="0"/>
          </a:p>
          <a:p>
            <a:pPr marL="457200" indent="-457200" algn="just">
              <a:buAutoNum type="arabicPeriod"/>
            </a:pPr>
            <a:r>
              <a:rPr lang="en-US" sz="1800" dirty="0">
                <a:hlinkClick r:id="rId4"/>
              </a:rPr>
              <a:t>Add new controller as Avengers which has image </a:t>
            </a:r>
            <a:endParaRPr lang="en-US" sz="1800" dirty="0"/>
          </a:p>
          <a:p>
            <a:pPr marL="457200" indent="-457200" algn="just">
              <a:buAutoNum type="arabicPeriod"/>
            </a:pPr>
            <a:r>
              <a:rPr lang="en-US" sz="1800" dirty="0">
                <a:hlinkClick r:id="rId5"/>
              </a:rPr>
              <a:t>Add new controller, which has all the suppliers data</a:t>
            </a:r>
            <a:endParaRPr lang="en-US" sz="1800" dirty="0"/>
          </a:p>
          <a:p>
            <a:pPr marL="457200" indent="-457200" algn="just">
              <a:buAutoNum type="arabicPeriod"/>
            </a:pPr>
            <a:r>
              <a:rPr lang="en-US" sz="1800" dirty="0">
                <a:hlinkClick r:id="rId6"/>
              </a:rPr>
              <a:t>Update i18n</a:t>
            </a:r>
            <a:endParaRPr lang="en-US" sz="1800" dirty="0"/>
          </a:p>
          <a:p>
            <a:pPr marL="457200" indent="-457200" algn="just">
              <a:buAutoNum type="arabicPeriod"/>
            </a:pPr>
            <a:r>
              <a:rPr lang="en-US" sz="1800" dirty="0">
                <a:hlinkClick r:id="rId7"/>
              </a:rPr>
              <a:t>Update fruits json model</a:t>
            </a:r>
            <a:endParaRPr lang="en-US" sz="1800" dirty="0"/>
          </a:p>
          <a:p>
            <a:pPr marL="457200" indent="-457200" algn="just">
              <a:buAutoNum type="arabicPeriod"/>
            </a:pPr>
            <a:r>
              <a:rPr lang="en-US" sz="1800" dirty="0"/>
              <a:t>Update and all xml files</a:t>
            </a:r>
          </a:p>
          <a:p>
            <a:pPr marL="0" indent="0" algn="just">
              <a:buNone/>
            </a:pPr>
            <a:r>
              <a:rPr lang="en-US" sz="1800" dirty="0"/>
              <a:t>        7.1 </a:t>
            </a:r>
            <a:r>
              <a:rPr lang="en-US" sz="1800" dirty="0">
                <a:hlinkClick r:id="rId8"/>
              </a:rPr>
              <a:t>App view</a:t>
            </a:r>
            <a:endParaRPr lang="en-US" sz="1800" dirty="0"/>
          </a:p>
          <a:p>
            <a:pPr marL="0" indent="0" algn="just">
              <a:buNone/>
            </a:pPr>
            <a:r>
              <a:rPr lang="en-US" sz="1800" dirty="0"/>
              <a:t>        7.2 </a:t>
            </a:r>
            <a:r>
              <a:rPr lang="en-US" sz="1800" dirty="0">
                <a:hlinkClick r:id="rId9"/>
              </a:rPr>
              <a:t>Avengers view </a:t>
            </a:r>
            <a:endParaRPr lang="en-US" sz="1800" dirty="0"/>
          </a:p>
          <a:p>
            <a:pPr marL="0" indent="0" algn="just">
              <a:buNone/>
            </a:pPr>
            <a:r>
              <a:rPr lang="en-US" sz="1800" dirty="0"/>
              <a:t>        7.3 </a:t>
            </a:r>
            <a:r>
              <a:rPr lang="en-US" sz="1800" dirty="0">
                <a:hlinkClick r:id="rId10"/>
              </a:rPr>
              <a:t>Supplier view</a:t>
            </a:r>
            <a:endParaRPr lang="en-US" sz="1800" dirty="0"/>
          </a:p>
          <a:p>
            <a:pPr marL="0" indent="0" algn="just">
              <a:buNone/>
            </a:pPr>
            <a:r>
              <a:rPr lang="en-US" sz="1800" dirty="0"/>
              <a:t>        7.4 </a:t>
            </a:r>
            <a:r>
              <a:rPr lang="en-US" sz="1800" dirty="0">
                <a:hlinkClick r:id="rId11"/>
              </a:rPr>
              <a:t>View1</a:t>
            </a:r>
            <a:endParaRPr lang="en-US" sz="1800" dirty="0"/>
          </a:p>
          <a:p>
            <a:pPr marL="0" indent="0" algn="just">
              <a:buNone/>
            </a:pPr>
            <a:r>
              <a:rPr lang="en-US" sz="1800" dirty="0"/>
              <a:t>         7.5 </a:t>
            </a:r>
            <a:r>
              <a:rPr lang="en-US" sz="1800" dirty="0">
                <a:hlinkClick r:id="rId12"/>
              </a:rPr>
              <a:t>View 2</a:t>
            </a:r>
            <a:endParaRPr lang="en-US" sz="1800" dirty="0"/>
          </a:p>
          <a:p>
            <a:pPr marL="342900" indent="-342900" algn="just">
              <a:buAutoNum type="arabicPeriod" startAt="8"/>
            </a:pPr>
            <a:r>
              <a:rPr lang="en-US" sz="1800" dirty="0">
                <a:hlinkClick r:id="rId13"/>
              </a:rPr>
              <a:t>Update component.js file</a:t>
            </a:r>
            <a:endParaRPr lang="en-US" sz="1800" dirty="0"/>
          </a:p>
          <a:p>
            <a:pPr marL="342900" indent="-342900" algn="just">
              <a:buAutoNum type="arabicPeriod" startAt="8"/>
            </a:pPr>
            <a:r>
              <a:rPr lang="en-US" sz="1800" dirty="0">
                <a:hlinkClick r:id="rId14"/>
              </a:rPr>
              <a:t>Add routing in manifest.json file</a:t>
            </a:r>
            <a:endParaRPr lang="en-US" sz="1800" dirty="0"/>
          </a:p>
          <a:p>
            <a:pPr marL="0" indent="0" algn="just">
              <a:buNone/>
            </a:pPr>
            <a:endParaRPr lang="en-US" sz="2200" dirty="0"/>
          </a:p>
          <a:p>
            <a:pPr marL="457200" indent="-457200" algn="just">
              <a:buAutoNum type="arabicPeriod"/>
            </a:pPr>
            <a:endParaRPr lang="en-US" sz="2200" dirty="0"/>
          </a:p>
          <a:p>
            <a:pPr marL="0" indent="0" algn="just">
              <a:buNone/>
            </a:pPr>
            <a:endParaRPr lang="en-US" sz="1800" dirty="0"/>
          </a:p>
          <a:p>
            <a:pPr marL="0" indent="0">
              <a:buNone/>
            </a:pPr>
            <a:endParaRPr lang="en-US" sz="1800" dirty="0"/>
          </a:p>
          <a:p>
            <a:pPr marL="0" indent="0">
              <a:buNone/>
            </a:pPr>
            <a:endParaRPr lang="en-US" sz="1800" dirty="0"/>
          </a:p>
        </p:txBody>
      </p:sp>
      <p:pic>
        <p:nvPicPr>
          <p:cNvPr id="4" name="Picture 3">
            <a:extLst>
              <a:ext uri="{FF2B5EF4-FFF2-40B4-BE49-F238E27FC236}">
                <a16:creationId xmlns:a16="http://schemas.microsoft.com/office/drawing/2014/main" id="{9653AD57-1B38-42AF-A707-BFA667C95F4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C7E73219-16DE-4040-86FB-3399B8132D5C}"/>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6" name="Title 3">
            <a:extLst>
              <a:ext uri="{FF2B5EF4-FFF2-40B4-BE49-F238E27FC236}">
                <a16:creationId xmlns:a16="http://schemas.microsoft.com/office/drawing/2014/main" id="{D72744E8-4028-4F79-8BDC-3596D2157BC5}"/>
              </a:ext>
            </a:extLst>
          </p:cNvPr>
          <p:cNvSpPr txBox="1">
            <a:spLocks noGrp="1"/>
          </p:cNvSpPr>
          <p:nvPr>
            <p:ph type="title"/>
          </p:nvPr>
        </p:nvSpPr>
        <p:spPr>
          <a:xfrm>
            <a:off x="363415" y="17176"/>
            <a:ext cx="10515600" cy="81123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r>
              <a:rPr lang="en-US" sz="3600" b="1" dirty="0">
                <a:latin typeface="Cooper Black" panose="0208090404030B020404" pitchFamily="18" charset="0"/>
              </a:rPr>
              <a:t>  </a:t>
            </a:r>
          </a:p>
        </p:txBody>
      </p:sp>
      <p:pic>
        <p:nvPicPr>
          <p:cNvPr id="7" name="Picture 2" descr="Free Vector | Professional programmer engineer writing code">
            <a:extLst>
              <a:ext uri="{FF2B5EF4-FFF2-40B4-BE49-F238E27FC236}">
                <a16:creationId xmlns:a16="http://schemas.microsoft.com/office/drawing/2014/main" id="{FE286414-7D9B-4FEC-B02F-036DBD9A7E3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18017" y="1496312"/>
            <a:ext cx="4470952" cy="4387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699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23983-B6ED-48A4-AD3B-436193A30F42}"/>
              </a:ext>
            </a:extLst>
          </p:cNvPr>
          <p:cNvSpPr>
            <a:spLocks noGrp="1"/>
          </p:cNvSpPr>
          <p:nvPr>
            <p:ph type="title"/>
          </p:nvPr>
        </p:nvSpPr>
        <p:spPr>
          <a:xfrm>
            <a:off x="354106" y="121602"/>
            <a:ext cx="10515600" cy="707887"/>
          </a:xfrm>
        </p:spPr>
        <p:txBody>
          <a:bodyPr>
            <a:normAutofit/>
          </a:bodyPr>
          <a:lstStyle/>
          <a:p>
            <a:r>
              <a:rPr lang="en-US" sz="3600" dirty="0">
                <a:latin typeface="Cooper Black" panose="0208090404030B020404" pitchFamily="18" charset="0"/>
              </a:rPr>
              <a:t>Concept of enable routing</a:t>
            </a:r>
          </a:p>
        </p:txBody>
      </p:sp>
      <p:sp>
        <p:nvSpPr>
          <p:cNvPr id="3" name="Content Placeholder 2">
            <a:extLst>
              <a:ext uri="{FF2B5EF4-FFF2-40B4-BE49-F238E27FC236}">
                <a16:creationId xmlns:a16="http://schemas.microsoft.com/office/drawing/2014/main" id="{B90D3B1B-B4DE-4EB0-A91B-AE7A70890CF5}"/>
              </a:ext>
            </a:extLst>
          </p:cNvPr>
          <p:cNvSpPr>
            <a:spLocks noGrp="1"/>
          </p:cNvSpPr>
          <p:nvPr>
            <p:ph idx="1"/>
          </p:nvPr>
        </p:nvSpPr>
        <p:spPr>
          <a:xfrm>
            <a:off x="416859" y="900217"/>
            <a:ext cx="10515600" cy="4351338"/>
          </a:xfrm>
        </p:spPr>
        <p:txBody>
          <a:bodyPr>
            <a:normAutofit/>
          </a:bodyPr>
          <a:lstStyle/>
          <a:p>
            <a:pPr marL="0" indent="0" algn="just">
              <a:buNone/>
            </a:pPr>
            <a:r>
              <a:rPr lang="en-US" sz="1800" b="0" i="0" dirty="0">
                <a:solidFill>
                  <a:srgbClr val="333333"/>
                </a:solidFill>
                <a:effectLst/>
                <a:latin typeface="Calibri (Body)"/>
              </a:rPr>
              <a:t>The routing configuration controls the application flow when the user triggers a navigation action or opens a link to the application directly.</a:t>
            </a:r>
          </a:p>
          <a:p>
            <a:pPr marL="0" indent="0">
              <a:buNone/>
            </a:pPr>
            <a:r>
              <a:rPr lang="en-US" sz="1800" b="0" i="0" dirty="0">
                <a:solidFill>
                  <a:srgbClr val="333333"/>
                </a:solidFill>
                <a:effectLst/>
                <a:latin typeface="Calibri (Body)"/>
                <a:hlinkClick r:id="rId2"/>
              </a:rPr>
              <a:t>https://sapui5.hana.ondemand.com/#/topic/1b6dcd39a6a74f528b27ddb22f15af0d</a:t>
            </a:r>
            <a:endParaRPr lang="en-US" sz="1800" dirty="0">
              <a:solidFill>
                <a:srgbClr val="333333"/>
              </a:solidFill>
              <a:latin typeface="Calibri (Body)"/>
            </a:endParaRPr>
          </a:p>
        </p:txBody>
      </p:sp>
      <p:pic>
        <p:nvPicPr>
          <p:cNvPr id="4" name="Picture 3">
            <a:extLst>
              <a:ext uri="{FF2B5EF4-FFF2-40B4-BE49-F238E27FC236}">
                <a16:creationId xmlns:a16="http://schemas.microsoft.com/office/drawing/2014/main" id="{51458B53-46B0-427E-877D-B6AFA8E2C0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84666A66-F0BD-4023-B91B-00E2D0A4FABF}"/>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13" name="Rounded Rectangle 103">
            <a:extLst>
              <a:ext uri="{FF2B5EF4-FFF2-40B4-BE49-F238E27FC236}">
                <a16:creationId xmlns:a16="http://schemas.microsoft.com/office/drawing/2014/main" id="{A6CBF339-3CA0-4DA5-A20E-6B46F69392B2}"/>
              </a:ext>
            </a:extLst>
          </p:cNvPr>
          <p:cNvSpPr/>
          <p:nvPr/>
        </p:nvSpPr>
        <p:spPr>
          <a:xfrm>
            <a:off x="6382523" y="2231933"/>
            <a:ext cx="4969688" cy="617446"/>
          </a:xfrm>
          <a:prstGeom prst="roundRect">
            <a:avLst>
              <a:gd name="adj" fmla="val 975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Routing in Component.js</a:t>
            </a:r>
          </a:p>
        </p:txBody>
      </p:sp>
      <p:sp>
        <p:nvSpPr>
          <p:cNvPr id="43" name="Rounded Rectangle 103">
            <a:extLst>
              <a:ext uri="{FF2B5EF4-FFF2-40B4-BE49-F238E27FC236}">
                <a16:creationId xmlns:a16="http://schemas.microsoft.com/office/drawing/2014/main" id="{4BE37B48-81FC-45D3-A8D0-087BFB63F5F6}"/>
              </a:ext>
            </a:extLst>
          </p:cNvPr>
          <p:cNvSpPr/>
          <p:nvPr/>
        </p:nvSpPr>
        <p:spPr>
          <a:xfrm>
            <a:off x="416859" y="2274902"/>
            <a:ext cx="4969688" cy="617446"/>
          </a:xfrm>
          <a:prstGeom prst="roundRect">
            <a:avLst>
              <a:gd name="adj" fmla="val 975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sz="1800" dirty="0">
                <a:solidFill>
                  <a:srgbClr val="333333"/>
                </a:solidFill>
                <a:latin typeface="Calibri (Body)"/>
              </a:rPr>
              <a:t>m</a:t>
            </a:r>
            <a:r>
              <a:rPr lang="en-US" sz="1800" b="0" i="0" dirty="0">
                <a:solidFill>
                  <a:srgbClr val="333333"/>
                </a:solidFill>
                <a:effectLst/>
                <a:latin typeface="Calibri (Body)"/>
              </a:rPr>
              <a:t>anifest file has the routing as gi</a:t>
            </a:r>
            <a:r>
              <a:rPr lang="en-US" sz="1800" dirty="0">
                <a:solidFill>
                  <a:srgbClr val="333333"/>
                </a:solidFill>
                <a:latin typeface="Calibri (Body)"/>
              </a:rPr>
              <a:t>ven below diagram</a:t>
            </a:r>
            <a:endParaRPr lang="en-US" sz="1800" b="0" i="0" dirty="0">
              <a:solidFill>
                <a:srgbClr val="333333"/>
              </a:solidFill>
              <a:effectLst/>
              <a:latin typeface="Calibri (Body)"/>
            </a:endParaRPr>
          </a:p>
        </p:txBody>
      </p:sp>
      <p:pic>
        <p:nvPicPr>
          <p:cNvPr id="47" name="Picture 46">
            <a:hlinkClick r:id="rId4"/>
            <a:extLst>
              <a:ext uri="{FF2B5EF4-FFF2-40B4-BE49-F238E27FC236}">
                <a16:creationId xmlns:a16="http://schemas.microsoft.com/office/drawing/2014/main" id="{5C7B931E-C7FB-4B5E-9D68-2812308D4E40}"/>
              </a:ext>
            </a:extLst>
          </p:cNvPr>
          <p:cNvPicPr>
            <a:picLocks noChangeAspect="1"/>
          </p:cNvPicPr>
          <p:nvPr/>
        </p:nvPicPr>
        <p:blipFill>
          <a:blip r:embed="rId5"/>
          <a:stretch>
            <a:fillRect/>
          </a:stretch>
        </p:blipFill>
        <p:spPr>
          <a:xfrm>
            <a:off x="6096000" y="3796009"/>
            <a:ext cx="5989839" cy="1455546"/>
          </a:xfrm>
          <a:prstGeom prst="rect">
            <a:avLst/>
          </a:prstGeom>
        </p:spPr>
      </p:pic>
      <p:pic>
        <p:nvPicPr>
          <p:cNvPr id="7" name="Picture 6">
            <a:hlinkClick r:id="rId6"/>
            <a:extLst>
              <a:ext uri="{FF2B5EF4-FFF2-40B4-BE49-F238E27FC236}">
                <a16:creationId xmlns:a16="http://schemas.microsoft.com/office/drawing/2014/main" id="{F9DED60D-39AA-4C17-97CA-71AFFC5E1595}"/>
              </a:ext>
            </a:extLst>
          </p:cNvPr>
          <p:cNvPicPr>
            <a:picLocks noChangeAspect="1"/>
          </p:cNvPicPr>
          <p:nvPr/>
        </p:nvPicPr>
        <p:blipFill>
          <a:blip r:embed="rId7"/>
          <a:stretch>
            <a:fillRect/>
          </a:stretch>
        </p:blipFill>
        <p:spPr>
          <a:xfrm>
            <a:off x="416859" y="3075887"/>
            <a:ext cx="4290432" cy="3660511"/>
          </a:xfrm>
          <a:prstGeom prst="rect">
            <a:avLst/>
          </a:prstGeom>
        </p:spPr>
      </p:pic>
      <p:cxnSp>
        <p:nvCxnSpPr>
          <p:cNvPr id="9" name="Straight Connector 8">
            <a:extLst>
              <a:ext uri="{FF2B5EF4-FFF2-40B4-BE49-F238E27FC236}">
                <a16:creationId xmlns:a16="http://schemas.microsoft.com/office/drawing/2014/main" id="{D6E074C1-F1B5-4466-BE58-6F4992CB926F}"/>
              </a:ext>
            </a:extLst>
          </p:cNvPr>
          <p:cNvCxnSpPr/>
          <p:nvPr/>
        </p:nvCxnSpPr>
        <p:spPr>
          <a:xfrm>
            <a:off x="5715000" y="2231933"/>
            <a:ext cx="0" cy="4480560"/>
          </a:xfrm>
          <a:prstGeom prst="line">
            <a:avLst/>
          </a:prstGeom>
          <a:ln w="22225">
            <a:solidFill>
              <a:schemeClr val="accent1">
                <a:alpha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1965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4</a:t>
            </a:r>
          </a:p>
        </p:txBody>
      </p:sp>
    </p:spTree>
    <p:extLst>
      <p:ext uri="{BB962C8B-B14F-4D97-AF65-F5344CB8AC3E}">
        <p14:creationId xmlns:p14="http://schemas.microsoft.com/office/powerpoint/2010/main" val="3991243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BDC04F-1E8B-4BAA-A56F-CFDCDBBDDA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D3ED9E85-3BE4-40DD-A1C2-0443F7DE09E0}"/>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7" name="Title 3">
            <a:extLst>
              <a:ext uri="{FF2B5EF4-FFF2-40B4-BE49-F238E27FC236}">
                <a16:creationId xmlns:a16="http://schemas.microsoft.com/office/drawing/2014/main" id="{C4D77745-F06B-49F1-BC39-BE3F143B4DC5}"/>
              </a:ext>
            </a:extLst>
          </p:cNvPr>
          <p:cNvSpPr txBox="1">
            <a:spLocks/>
          </p:cNvSpPr>
          <p:nvPr/>
        </p:nvSpPr>
        <p:spPr>
          <a:xfrm>
            <a:off x="324193" y="155350"/>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What is Fiori?</a:t>
            </a:r>
          </a:p>
        </p:txBody>
      </p:sp>
      <p:sp>
        <p:nvSpPr>
          <p:cNvPr id="8" name="TextBox 7">
            <a:extLst>
              <a:ext uri="{FF2B5EF4-FFF2-40B4-BE49-F238E27FC236}">
                <a16:creationId xmlns:a16="http://schemas.microsoft.com/office/drawing/2014/main" id="{B2EC6567-1811-462F-9821-C97504A9D10D}"/>
              </a:ext>
            </a:extLst>
          </p:cNvPr>
          <p:cNvSpPr txBox="1"/>
          <p:nvPr/>
        </p:nvSpPr>
        <p:spPr>
          <a:xfrm>
            <a:off x="324193" y="886258"/>
            <a:ext cx="5676557" cy="4524315"/>
          </a:xfrm>
          <a:prstGeom prst="rect">
            <a:avLst/>
          </a:prstGeom>
          <a:noFill/>
        </p:spPr>
        <p:txBody>
          <a:bodyPr wrap="square" rtlCol="0">
            <a:spAutoFit/>
          </a:bodyPr>
          <a:lstStyle/>
          <a:p>
            <a:pPr marL="285750" indent="-285750" algn="just" defTabSz="685800">
              <a:buFont typeface="Arial" panose="020B0604020202020204" pitchFamily="34" charset="0"/>
              <a:buChar char="•"/>
            </a:pPr>
            <a:r>
              <a:rPr lang="en-US" dirty="0">
                <a:solidFill>
                  <a:prstClr val="black"/>
                </a:solidFill>
                <a:latin typeface="Calibri (Body)"/>
              </a:rPr>
              <a:t>Fiori is SAP’s new user experience. These are standard apps delivered by SAP and by following the Development guidelines any one can use UI5 to create fiori Apps.</a:t>
            </a:r>
          </a:p>
          <a:p>
            <a:pPr algn="just" defTabSz="685800"/>
            <a:endParaRPr lang="en-US" dirty="0">
              <a:solidFill>
                <a:prstClr val="black"/>
              </a:solidFill>
              <a:latin typeface="Calibri (Body)"/>
            </a:endParaRPr>
          </a:p>
          <a:p>
            <a:pPr marL="285750" indent="-285750" algn="just" defTabSz="685800">
              <a:buFont typeface="Arial" panose="020B0604020202020204" pitchFamily="34" charset="0"/>
              <a:buChar char="•"/>
            </a:pPr>
            <a:r>
              <a:rPr lang="en-US" b="1" i="0" dirty="0">
                <a:solidFill>
                  <a:srgbClr val="202124"/>
                </a:solidFill>
                <a:effectLst/>
                <a:latin typeface="Calibri (Body)"/>
              </a:rPr>
              <a:t>Fiori</a:t>
            </a:r>
            <a:r>
              <a:rPr lang="en-US" b="0" i="0" dirty="0">
                <a:solidFill>
                  <a:srgbClr val="202124"/>
                </a:solidFill>
                <a:effectLst/>
                <a:latin typeface="Calibri (Body)"/>
              </a:rPr>
              <a:t> is a streamlined application, delivering a role-based user experience that can be personalized across all lines of business, tasks and devices.</a:t>
            </a:r>
          </a:p>
          <a:p>
            <a:pPr algn="just" defTabSz="685800"/>
            <a:endParaRPr lang="en-US" b="0" i="0" dirty="0">
              <a:solidFill>
                <a:srgbClr val="202124"/>
              </a:solidFill>
              <a:effectLst/>
              <a:latin typeface="Calibri (Body)"/>
            </a:endParaRPr>
          </a:p>
          <a:p>
            <a:pPr marL="285750" indent="-285750" algn="just" defTabSz="685800">
              <a:buFont typeface="Arial" panose="020B0604020202020204" pitchFamily="34" charset="0"/>
              <a:buChar char="•"/>
            </a:pPr>
            <a:r>
              <a:rPr lang="en-US" b="0" i="0" dirty="0">
                <a:solidFill>
                  <a:srgbClr val="202124"/>
                </a:solidFill>
                <a:effectLst/>
                <a:latin typeface="Calibri (Body)"/>
              </a:rPr>
              <a:t>It uses tiles to encapsulate standard tasks like viewing sales orders or approving timesheets.</a:t>
            </a:r>
          </a:p>
          <a:p>
            <a:pPr algn="just" defTabSz="685800"/>
            <a:endParaRPr lang="en-US" dirty="0">
              <a:solidFill>
                <a:prstClr val="black"/>
              </a:solidFill>
              <a:latin typeface="Calibri (Body)"/>
            </a:endParaRPr>
          </a:p>
          <a:p>
            <a:pPr marL="285750" indent="-285750" algn="just" defTabSz="685800">
              <a:buFont typeface="Arial" panose="020B0604020202020204" pitchFamily="34" charset="0"/>
              <a:buChar char="•"/>
            </a:pPr>
            <a:r>
              <a:rPr lang="en-US" dirty="0">
                <a:solidFill>
                  <a:prstClr val="black"/>
                </a:solidFill>
                <a:latin typeface="Calibri (Body)"/>
              </a:rPr>
              <a:t>Fiori = UI5 + </a:t>
            </a:r>
            <a:r>
              <a:rPr lang="en-US" dirty="0">
                <a:solidFill>
                  <a:prstClr val="black"/>
                </a:solidFill>
                <a:latin typeface="Calibri (Body)"/>
                <a:hlinkClick r:id="rId3"/>
              </a:rPr>
              <a:t>Development/Design Guidelines</a:t>
            </a:r>
            <a:endParaRPr lang="en-US" dirty="0">
              <a:solidFill>
                <a:prstClr val="black"/>
              </a:solidFill>
              <a:latin typeface="Calibri (Body)"/>
            </a:endParaRPr>
          </a:p>
          <a:p>
            <a:pPr algn="just" defTabSz="685800"/>
            <a:endParaRPr lang="en-US" dirty="0">
              <a:solidFill>
                <a:prstClr val="black"/>
              </a:solidFill>
              <a:latin typeface="Calibri (Body)"/>
            </a:endParaRPr>
          </a:p>
          <a:p>
            <a:pPr algn="just" defTabSz="685800"/>
            <a:endParaRPr lang="en-US" dirty="0">
              <a:solidFill>
                <a:prstClr val="black"/>
              </a:solidFill>
              <a:latin typeface="Calibri (Body)"/>
            </a:endParaRPr>
          </a:p>
          <a:p>
            <a:pPr algn="just" defTabSz="685800"/>
            <a:endParaRPr lang="en-US" dirty="0">
              <a:solidFill>
                <a:prstClr val="black"/>
              </a:solidFill>
              <a:latin typeface="Calibri (Body)"/>
            </a:endParaRPr>
          </a:p>
        </p:txBody>
      </p:sp>
      <p:pic>
        <p:nvPicPr>
          <p:cNvPr id="1026" name="Picture 2" descr="SAP Fiori - An Overview">
            <a:extLst>
              <a:ext uri="{FF2B5EF4-FFF2-40B4-BE49-F238E27FC236}">
                <a16:creationId xmlns:a16="http://schemas.microsoft.com/office/drawing/2014/main" id="{9D1BE606-2BAF-43C8-84AD-257AF56B8A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242465"/>
            <a:ext cx="61912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132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65DE0119-C59E-4A5C-840D-8685F8E1A5E0}"/>
              </a:ext>
            </a:extLst>
          </p:cNvPr>
          <p:cNvSpPr txBox="1">
            <a:spLocks/>
          </p:cNvSpPr>
          <p:nvPr/>
        </p:nvSpPr>
        <p:spPr>
          <a:xfrm>
            <a:off x="265063" y="149841"/>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Structure project</a:t>
            </a:r>
          </a:p>
        </p:txBody>
      </p:sp>
      <p:sp>
        <p:nvSpPr>
          <p:cNvPr id="8" name="Rectangle 7">
            <a:extLst>
              <a:ext uri="{FF2B5EF4-FFF2-40B4-BE49-F238E27FC236}">
                <a16:creationId xmlns:a16="http://schemas.microsoft.com/office/drawing/2014/main" id="{490F8B60-FF79-4062-B6AD-0502C8F188B7}"/>
              </a:ext>
            </a:extLst>
          </p:cNvPr>
          <p:cNvSpPr/>
          <p:nvPr/>
        </p:nvSpPr>
        <p:spPr>
          <a:xfrm>
            <a:off x="511795" y="2048608"/>
            <a:ext cx="2139792" cy="28237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Index.html</a:t>
            </a:r>
          </a:p>
          <a:p>
            <a:pPr algn="ctr"/>
            <a:r>
              <a:rPr lang="en-US" sz="1200" dirty="0"/>
              <a:t>(Testing)</a:t>
            </a:r>
          </a:p>
          <a:p>
            <a:pPr algn="ctr"/>
            <a:endParaRPr lang="en-US" sz="1200" dirty="0"/>
          </a:p>
          <a:p>
            <a:pPr algn="ctr"/>
            <a:r>
              <a:rPr lang="en-US" sz="1200" dirty="0"/>
              <a:t>Decoupling</a:t>
            </a:r>
          </a:p>
          <a:p>
            <a:pPr algn="ctr"/>
            <a:r>
              <a:rPr lang="en-US" sz="1200" dirty="0"/>
              <a:t>Ns,lib,view….</a:t>
            </a:r>
          </a:p>
          <a:p>
            <a:pPr algn="ctr"/>
            <a:r>
              <a:rPr lang="en-US" sz="1200" dirty="0"/>
              <a:t>Call Component.js</a:t>
            </a:r>
          </a:p>
        </p:txBody>
      </p:sp>
      <p:sp>
        <p:nvSpPr>
          <p:cNvPr id="9" name="Rectangle 8">
            <a:extLst>
              <a:ext uri="{FF2B5EF4-FFF2-40B4-BE49-F238E27FC236}">
                <a16:creationId xmlns:a16="http://schemas.microsoft.com/office/drawing/2014/main" id="{32E54EC6-C1F6-4AC2-BDB3-45D91F96CA7F}"/>
              </a:ext>
            </a:extLst>
          </p:cNvPr>
          <p:cNvSpPr/>
          <p:nvPr/>
        </p:nvSpPr>
        <p:spPr>
          <a:xfrm>
            <a:off x="3258093" y="3162300"/>
            <a:ext cx="2057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Component.js</a:t>
            </a:r>
          </a:p>
        </p:txBody>
      </p:sp>
      <p:sp>
        <p:nvSpPr>
          <p:cNvPr id="10" name="Arrow: Right 9">
            <a:extLst>
              <a:ext uri="{FF2B5EF4-FFF2-40B4-BE49-F238E27FC236}">
                <a16:creationId xmlns:a16="http://schemas.microsoft.com/office/drawing/2014/main" id="{E6B94603-F0CB-427E-98FB-730217985417}"/>
              </a:ext>
            </a:extLst>
          </p:cNvPr>
          <p:cNvSpPr/>
          <p:nvPr/>
        </p:nvSpPr>
        <p:spPr>
          <a:xfrm>
            <a:off x="2638590" y="3219656"/>
            <a:ext cx="6096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C5E9BE7A-4F3E-4C0E-8981-97C77CAA2A0E}"/>
              </a:ext>
            </a:extLst>
          </p:cNvPr>
          <p:cNvCxnSpPr>
            <a:cxnSpLocks/>
            <a:stCxn id="9" idx="0"/>
            <a:endCxn id="12" idx="2"/>
          </p:cNvCxnSpPr>
          <p:nvPr/>
        </p:nvCxnSpPr>
        <p:spPr>
          <a:xfrm flipV="1">
            <a:off x="4286793" y="2570576"/>
            <a:ext cx="0" cy="591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21FAC2F-690D-45D5-A64C-714E074F1F7E}"/>
              </a:ext>
            </a:extLst>
          </p:cNvPr>
          <p:cNvSpPr/>
          <p:nvPr/>
        </p:nvSpPr>
        <p:spPr>
          <a:xfrm>
            <a:off x="3181893" y="2113376"/>
            <a:ext cx="2209800"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rgbClr val="FF0000"/>
                </a:solidFill>
              </a:rPr>
              <a:t>sap/ui/core/UIComponent</a:t>
            </a:r>
          </a:p>
        </p:txBody>
      </p:sp>
      <p:sp>
        <p:nvSpPr>
          <p:cNvPr id="13" name="Oval 12">
            <a:extLst>
              <a:ext uri="{FF2B5EF4-FFF2-40B4-BE49-F238E27FC236}">
                <a16:creationId xmlns:a16="http://schemas.microsoft.com/office/drawing/2014/main" id="{A158AABD-F3DB-4D98-BB87-DF0B0F851C3A}"/>
              </a:ext>
            </a:extLst>
          </p:cNvPr>
          <p:cNvSpPr/>
          <p:nvPr/>
        </p:nvSpPr>
        <p:spPr>
          <a:xfrm>
            <a:off x="3490546" y="4449533"/>
            <a:ext cx="1485141" cy="5069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manifest.json</a:t>
            </a:r>
          </a:p>
        </p:txBody>
      </p:sp>
      <p:cxnSp>
        <p:nvCxnSpPr>
          <p:cNvPr id="14" name="Straight Connector 13">
            <a:extLst>
              <a:ext uri="{FF2B5EF4-FFF2-40B4-BE49-F238E27FC236}">
                <a16:creationId xmlns:a16="http://schemas.microsoft.com/office/drawing/2014/main" id="{075ABADB-A5F7-4A9F-902A-CB9954703742}"/>
              </a:ext>
            </a:extLst>
          </p:cNvPr>
          <p:cNvCxnSpPr>
            <a:cxnSpLocks/>
            <a:stCxn id="9" idx="2"/>
          </p:cNvCxnSpPr>
          <p:nvPr/>
        </p:nvCxnSpPr>
        <p:spPr>
          <a:xfrm flipH="1">
            <a:off x="4285869" y="3695700"/>
            <a:ext cx="924" cy="753833"/>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93F4C24F-F657-4CDA-B45F-2C5A52EB6472}"/>
              </a:ext>
            </a:extLst>
          </p:cNvPr>
          <p:cNvSpPr/>
          <p:nvPr/>
        </p:nvSpPr>
        <p:spPr>
          <a:xfrm>
            <a:off x="4251787" y="4218045"/>
            <a:ext cx="76200" cy="838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5CFE4E8-5A82-4AAC-8186-D1ED4CC0F3EE}"/>
              </a:ext>
            </a:extLst>
          </p:cNvPr>
          <p:cNvSpPr txBox="1"/>
          <p:nvPr/>
        </p:nvSpPr>
        <p:spPr>
          <a:xfrm>
            <a:off x="1800449" y="5012531"/>
            <a:ext cx="3124200" cy="369332"/>
          </a:xfrm>
          <a:prstGeom prst="rect">
            <a:avLst/>
          </a:prstGeom>
          <a:noFill/>
        </p:spPr>
        <p:txBody>
          <a:bodyPr wrap="square" rtlCol="0">
            <a:spAutoFit/>
          </a:bodyPr>
          <a:lstStyle/>
          <a:p>
            <a:r>
              <a:rPr lang="en-US" dirty="0"/>
              <a:t>Component.js is starting point</a:t>
            </a:r>
          </a:p>
        </p:txBody>
      </p:sp>
      <p:sp>
        <p:nvSpPr>
          <p:cNvPr id="17" name="Arrow: Right 16">
            <a:extLst>
              <a:ext uri="{FF2B5EF4-FFF2-40B4-BE49-F238E27FC236}">
                <a16:creationId xmlns:a16="http://schemas.microsoft.com/office/drawing/2014/main" id="{D41C9559-8C28-4C8E-BE6D-2A85A0E393E3}"/>
              </a:ext>
            </a:extLst>
          </p:cNvPr>
          <p:cNvSpPr/>
          <p:nvPr/>
        </p:nvSpPr>
        <p:spPr>
          <a:xfrm>
            <a:off x="5334844" y="3309814"/>
            <a:ext cx="304802"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8CFE27C-A2C8-488B-910D-4EE334F06D80}"/>
              </a:ext>
            </a:extLst>
          </p:cNvPr>
          <p:cNvSpPr/>
          <p:nvPr/>
        </p:nvSpPr>
        <p:spPr>
          <a:xfrm>
            <a:off x="5623389" y="2404981"/>
            <a:ext cx="1619383" cy="2720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Root view</a:t>
            </a:r>
          </a:p>
          <a:p>
            <a:pPr algn="ctr"/>
            <a:r>
              <a:rPr lang="en-US" dirty="0"/>
              <a:t>App.view.xml</a:t>
            </a:r>
          </a:p>
          <a:p>
            <a:pPr algn="ctr"/>
            <a:endParaRPr lang="en-US" dirty="0"/>
          </a:p>
          <a:p>
            <a:pPr algn="ctr"/>
            <a:endParaRPr lang="en-US" dirty="0"/>
          </a:p>
          <a:p>
            <a:pPr algn="ctr"/>
            <a:endParaRPr lang="en-US" dirty="0"/>
          </a:p>
          <a:p>
            <a:pPr algn="ctr"/>
            <a:endParaRPr lang="en-US" dirty="0"/>
          </a:p>
          <a:p>
            <a:pPr algn="ctr"/>
            <a:endParaRPr lang="en-US" dirty="0"/>
          </a:p>
        </p:txBody>
      </p:sp>
      <p:sp>
        <p:nvSpPr>
          <p:cNvPr id="19" name="Rectangle 18">
            <a:extLst>
              <a:ext uri="{FF2B5EF4-FFF2-40B4-BE49-F238E27FC236}">
                <a16:creationId xmlns:a16="http://schemas.microsoft.com/office/drawing/2014/main" id="{D88C6952-7A93-4647-A8B7-C1BE55F49BC3}"/>
              </a:ext>
            </a:extLst>
          </p:cNvPr>
          <p:cNvSpPr/>
          <p:nvPr/>
        </p:nvSpPr>
        <p:spPr>
          <a:xfrm>
            <a:off x="5766193" y="3515191"/>
            <a:ext cx="1333774" cy="120130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Container Control</a:t>
            </a:r>
          </a:p>
          <a:p>
            <a:pPr algn="ctr"/>
            <a:r>
              <a:rPr lang="en-US" sz="1100" dirty="0"/>
              <a:t>App, SplitApp,FlexibleColumnLayout</a:t>
            </a:r>
          </a:p>
        </p:txBody>
      </p:sp>
      <p:sp>
        <p:nvSpPr>
          <p:cNvPr id="20" name="Arrow: Right 19">
            <a:extLst>
              <a:ext uri="{FF2B5EF4-FFF2-40B4-BE49-F238E27FC236}">
                <a16:creationId xmlns:a16="http://schemas.microsoft.com/office/drawing/2014/main" id="{1275C7A6-9981-4293-93A5-C823A52A5247}"/>
              </a:ext>
            </a:extLst>
          </p:cNvPr>
          <p:cNvSpPr/>
          <p:nvPr/>
        </p:nvSpPr>
        <p:spPr>
          <a:xfrm>
            <a:off x="7243655" y="3429000"/>
            <a:ext cx="861626" cy="33145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B8856B4-019D-4F8E-8B27-EB75C8C58DEE}"/>
              </a:ext>
            </a:extLst>
          </p:cNvPr>
          <p:cNvSpPr/>
          <p:nvPr/>
        </p:nvSpPr>
        <p:spPr>
          <a:xfrm>
            <a:off x="8105282" y="3455660"/>
            <a:ext cx="1257574" cy="381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View 1</a:t>
            </a:r>
          </a:p>
        </p:txBody>
      </p:sp>
      <p:sp>
        <p:nvSpPr>
          <p:cNvPr id="22" name="Rectangle 21">
            <a:extLst>
              <a:ext uri="{FF2B5EF4-FFF2-40B4-BE49-F238E27FC236}">
                <a16:creationId xmlns:a16="http://schemas.microsoft.com/office/drawing/2014/main" id="{76F0304F-B4DB-4312-B10C-AC54CA3275BC}"/>
              </a:ext>
            </a:extLst>
          </p:cNvPr>
          <p:cNvSpPr/>
          <p:nvPr/>
        </p:nvSpPr>
        <p:spPr>
          <a:xfrm>
            <a:off x="8105282" y="4072616"/>
            <a:ext cx="1257574" cy="381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View 2</a:t>
            </a:r>
          </a:p>
        </p:txBody>
      </p:sp>
      <p:sp>
        <p:nvSpPr>
          <p:cNvPr id="23" name="Arrow: Right 22">
            <a:extLst>
              <a:ext uri="{FF2B5EF4-FFF2-40B4-BE49-F238E27FC236}">
                <a16:creationId xmlns:a16="http://schemas.microsoft.com/office/drawing/2014/main" id="{58220E71-DB2D-40AA-BCD6-DF317B8397D6}"/>
              </a:ext>
            </a:extLst>
          </p:cNvPr>
          <p:cNvSpPr/>
          <p:nvPr/>
        </p:nvSpPr>
        <p:spPr>
          <a:xfrm>
            <a:off x="7256044" y="4144893"/>
            <a:ext cx="835965" cy="31393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5E9BB8A-5EC6-4717-A4B4-B3544438C2B9}"/>
              </a:ext>
            </a:extLst>
          </p:cNvPr>
          <p:cNvSpPr/>
          <p:nvPr/>
        </p:nvSpPr>
        <p:spPr>
          <a:xfrm>
            <a:off x="10392508" y="3429000"/>
            <a:ext cx="1287697" cy="4076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Controller</a:t>
            </a:r>
          </a:p>
        </p:txBody>
      </p:sp>
      <p:sp>
        <p:nvSpPr>
          <p:cNvPr id="25" name="Rectangle 24">
            <a:extLst>
              <a:ext uri="{FF2B5EF4-FFF2-40B4-BE49-F238E27FC236}">
                <a16:creationId xmlns:a16="http://schemas.microsoft.com/office/drawing/2014/main" id="{80BE0B90-B4B5-4767-B26C-6BB0B75DE043}"/>
              </a:ext>
            </a:extLst>
          </p:cNvPr>
          <p:cNvSpPr/>
          <p:nvPr/>
        </p:nvSpPr>
        <p:spPr>
          <a:xfrm>
            <a:off x="10330962" y="4001427"/>
            <a:ext cx="1257574" cy="5223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Controller</a:t>
            </a:r>
          </a:p>
        </p:txBody>
      </p:sp>
      <p:cxnSp>
        <p:nvCxnSpPr>
          <p:cNvPr id="26" name="Straight Connector 25">
            <a:extLst>
              <a:ext uri="{FF2B5EF4-FFF2-40B4-BE49-F238E27FC236}">
                <a16:creationId xmlns:a16="http://schemas.microsoft.com/office/drawing/2014/main" id="{BC7D4001-8C36-4A3D-BEFF-8539D4EF3208}"/>
              </a:ext>
            </a:extLst>
          </p:cNvPr>
          <p:cNvCxnSpPr>
            <a:cxnSpLocks/>
            <a:stCxn id="22" idx="3"/>
            <a:endCxn id="25" idx="1"/>
          </p:cNvCxnSpPr>
          <p:nvPr/>
        </p:nvCxnSpPr>
        <p:spPr>
          <a:xfrm flipV="1">
            <a:off x="9362856" y="4262603"/>
            <a:ext cx="968106" cy="5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254C152-5E15-4216-8EA4-650E0D466DC7}"/>
              </a:ext>
            </a:extLst>
          </p:cNvPr>
          <p:cNvCxnSpPr>
            <a:cxnSpLocks/>
            <a:stCxn id="21" idx="3"/>
            <a:endCxn id="24" idx="1"/>
          </p:cNvCxnSpPr>
          <p:nvPr/>
        </p:nvCxnSpPr>
        <p:spPr>
          <a:xfrm flipV="1">
            <a:off x="9362856" y="3632830"/>
            <a:ext cx="1029652" cy="13330"/>
          </a:xfrm>
          <a:prstGeom prst="line">
            <a:avLst/>
          </a:prstGeom>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7CAFBCDD-1CC4-4D6B-84FE-5C070AEDE1F6}"/>
              </a:ext>
            </a:extLst>
          </p:cNvPr>
          <p:cNvSpPr/>
          <p:nvPr/>
        </p:nvSpPr>
        <p:spPr>
          <a:xfrm>
            <a:off x="8970385" y="1366189"/>
            <a:ext cx="1518838" cy="743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BaseController</a:t>
            </a:r>
          </a:p>
        </p:txBody>
      </p:sp>
      <p:cxnSp>
        <p:nvCxnSpPr>
          <p:cNvPr id="29" name="Connector: Elbow 28">
            <a:extLst>
              <a:ext uri="{FF2B5EF4-FFF2-40B4-BE49-F238E27FC236}">
                <a16:creationId xmlns:a16="http://schemas.microsoft.com/office/drawing/2014/main" id="{2882E65C-9BF3-414D-9816-5962B688D6DF}"/>
              </a:ext>
            </a:extLst>
          </p:cNvPr>
          <p:cNvCxnSpPr>
            <a:cxnSpLocks/>
            <a:stCxn id="24" idx="0"/>
            <a:endCxn id="28" idx="2"/>
          </p:cNvCxnSpPr>
          <p:nvPr/>
        </p:nvCxnSpPr>
        <p:spPr>
          <a:xfrm rot="16200000" flipV="1">
            <a:off x="9723212" y="2115854"/>
            <a:ext cx="1319738" cy="13065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BA89837E-16A4-4755-BD57-C53A2D315EDA}"/>
              </a:ext>
            </a:extLst>
          </p:cNvPr>
          <p:cNvCxnSpPr>
            <a:cxnSpLocks/>
            <a:stCxn id="25" idx="0"/>
            <a:endCxn id="28" idx="2"/>
          </p:cNvCxnSpPr>
          <p:nvPr/>
        </p:nvCxnSpPr>
        <p:spPr>
          <a:xfrm rot="16200000" flipV="1">
            <a:off x="9398695" y="2440372"/>
            <a:ext cx="1892165" cy="122994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CAFC7864-6360-4A65-BA57-91177A02D0A4}"/>
              </a:ext>
            </a:extLst>
          </p:cNvPr>
          <p:cNvSpPr/>
          <p:nvPr/>
        </p:nvSpPr>
        <p:spPr>
          <a:xfrm>
            <a:off x="7549154" y="2340378"/>
            <a:ext cx="1453602" cy="5940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App.controller</a:t>
            </a:r>
          </a:p>
        </p:txBody>
      </p:sp>
      <p:cxnSp>
        <p:nvCxnSpPr>
          <p:cNvPr id="32" name="Connector: Elbow 31">
            <a:extLst>
              <a:ext uri="{FF2B5EF4-FFF2-40B4-BE49-F238E27FC236}">
                <a16:creationId xmlns:a16="http://schemas.microsoft.com/office/drawing/2014/main" id="{B8FFFE19-D410-4351-91A4-8B41935E94EB}"/>
              </a:ext>
            </a:extLst>
          </p:cNvPr>
          <p:cNvCxnSpPr>
            <a:cxnSpLocks/>
            <a:stCxn id="31" idx="0"/>
            <a:endCxn id="28" idx="2"/>
          </p:cNvCxnSpPr>
          <p:nvPr/>
        </p:nvCxnSpPr>
        <p:spPr>
          <a:xfrm rot="5400000" flipH="1" flipV="1">
            <a:off x="8887321" y="1497896"/>
            <a:ext cx="231116" cy="145384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5341C559-B25D-4C99-9C0F-E53A6ACBF40A}"/>
              </a:ext>
            </a:extLst>
          </p:cNvPr>
          <p:cNvCxnSpPr>
            <a:cxnSpLocks/>
            <a:stCxn id="31" idx="2"/>
          </p:cNvCxnSpPr>
          <p:nvPr/>
        </p:nvCxnSpPr>
        <p:spPr>
          <a:xfrm rot="5400000">
            <a:off x="7705735" y="2420786"/>
            <a:ext cx="56560" cy="108388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9AEB99ED-7ECA-4F62-93FC-968B4739ADAE}"/>
              </a:ext>
            </a:extLst>
          </p:cNvPr>
          <p:cNvSpPr/>
          <p:nvPr/>
        </p:nvSpPr>
        <p:spPr>
          <a:xfrm>
            <a:off x="4794341" y="2800737"/>
            <a:ext cx="704987" cy="26024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0D1606F-364A-42F9-8274-D48D884B5F30}"/>
              </a:ext>
            </a:extLst>
          </p:cNvPr>
          <p:cNvSpPr/>
          <p:nvPr/>
        </p:nvSpPr>
        <p:spPr>
          <a:xfrm>
            <a:off x="4721984" y="3985605"/>
            <a:ext cx="704987" cy="26024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a:t>
            </a:r>
          </a:p>
        </p:txBody>
      </p:sp>
      <p:cxnSp>
        <p:nvCxnSpPr>
          <p:cNvPr id="36" name="Straight Arrow Connector 35">
            <a:extLst>
              <a:ext uri="{FF2B5EF4-FFF2-40B4-BE49-F238E27FC236}">
                <a16:creationId xmlns:a16="http://schemas.microsoft.com/office/drawing/2014/main" id="{1F237AAF-3456-4A38-9107-C590B603406E}"/>
              </a:ext>
            </a:extLst>
          </p:cNvPr>
          <p:cNvCxnSpPr>
            <a:cxnSpLocks/>
            <a:stCxn id="35" idx="4"/>
            <a:endCxn id="13" idx="7"/>
          </p:cNvCxnSpPr>
          <p:nvPr/>
        </p:nvCxnSpPr>
        <p:spPr>
          <a:xfrm flipH="1">
            <a:off x="4758193" y="4245849"/>
            <a:ext cx="316285" cy="277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DDDFBFA6-1180-4B8A-89AF-12BC0E338C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38" name="Footer Placeholder 45">
            <a:extLst>
              <a:ext uri="{FF2B5EF4-FFF2-40B4-BE49-F238E27FC236}">
                <a16:creationId xmlns:a16="http://schemas.microsoft.com/office/drawing/2014/main" id="{836DC3A5-48DC-47EB-BE5F-DD6A7B44BFE3}"/>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39" name="TextBox 38">
            <a:extLst>
              <a:ext uri="{FF2B5EF4-FFF2-40B4-BE49-F238E27FC236}">
                <a16:creationId xmlns:a16="http://schemas.microsoft.com/office/drawing/2014/main" id="{9219CD22-EE20-44FD-8458-9F801481321F}"/>
              </a:ext>
            </a:extLst>
          </p:cNvPr>
          <p:cNvSpPr txBox="1"/>
          <p:nvPr/>
        </p:nvSpPr>
        <p:spPr>
          <a:xfrm>
            <a:off x="265063" y="784212"/>
            <a:ext cx="6645691" cy="923330"/>
          </a:xfrm>
          <a:prstGeom prst="rect">
            <a:avLst/>
          </a:prstGeom>
          <a:noFill/>
        </p:spPr>
        <p:txBody>
          <a:bodyPr wrap="square">
            <a:spAutoFit/>
          </a:bodyPr>
          <a:lstStyle/>
          <a:p>
            <a:r>
              <a:rPr lang="en-US" sz="1800" dirty="0">
                <a:latin typeface="Calibri (Body)"/>
              </a:rPr>
              <a:t>There are different folders and directory are required for setup project: webapp, Controller, </a:t>
            </a:r>
            <a:r>
              <a:rPr lang="en-US" sz="1800" dirty="0">
                <a:solidFill>
                  <a:srgbClr val="202124"/>
                </a:solidFill>
                <a:latin typeface="Calibri (Body)"/>
              </a:rPr>
              <a:t>models</a:t>
            </a:r>
            <a:r>
              <a:rPr lang="en-US" dirty="0">
                <a:solidFill>
                  <a:srgbClr val="202124"/>
                </a:solidFill>
                <a:latin typeface="Calibri (Body)"/>
              </a:rPr>
              <a:t>, </a:t>
            </a:r>
            <a:r>
              <a:rPr lang="en-US" sz="1800" dirty="0">
                <a:solidFill>
                  <a:srgbClr val="202124"/>
                </a:solidFill>
                <a:latin typeface="Calibri (Body)"/>
              </a:rPr>
              <a:t>utils</a:t>
            </a:r>
            <a:r>
              <a:rPr lang="en-US" dirty="0">
                <a:solidFill>
                  <a:srgbClr val="202124"/>
                </a:solidFill>
                <a:latin typeface="Calibri (Body)"/>
              </a:rPr>
              <a:t> ,</a:t>
            </a:r>
            <a:r>
              <a:rPr lang="en-US" sz="1800" dirty="0">
                <a:solidFill>
                  <a:srgbClr val="202124"/>
                </a:solidFill>
                <a:latin typeface="Calibri (Body)"/>
              </a:rPr>
              <a:t>view</a:t>
            </a:r>
            <a:r>
              <a:rPr lang="en-US" dirty="0">
                <a:solidFill>
                  <a:srgbClr val="202124"/>
                </a:solidFill>
                <a:latin typeface="Calibri (Body)"/>
              </a:rPr>
              <a:t>, </a:t>
            </a:r>
            <a:r>
              <a:rPr lang="en-US" sz="1800" dirty="0">
                <a:solidFill>
                  <a:srgbClr val="202124"/>
                </a:solidFill>
                <a:latin typeface="Calibri (Body)"/>
              </a:rPr>
              <a:t>Component</a:t>
            </a:r>
            <a:r>
              <a:rPr lang="en-US" dirty="0">
                <a:solidFill>
                  <a:srgbClr val="202124"/>
                </a:solidFill>
                <a:latin typeface="Calibri (Body)"/>
              </a:rPr>
              <a:t>.js, </a:t>
            </a:r>
            <a:r>
              <a:rPr lang="en-US" sz="1800" dirty="0">
                <a:solidFill>
                  <a:srgbClr val="202124"/>
                </a:solidFill>
                <a:latin typeface="Calibri (Body)"/>
              </a:rPr>
              <a:t>manifest.json, index.html</a:t>
            </a:r>
            <a:endParaRPr lang="en-US" sz="1800" dirty="0">
              <a:latin typeface="Calibri (Body)"/>
            </a:endParaRPr>
          </a:p>
        </p:txBody>
      </p:sp>
    </p:spTree>
    <p:extLst>
      <p:ext uri="{BB962C8B-B14F-4D97-AF65-F5344CB8AC3E}">
        <p14:creationId xmlns:p14="http://schemas.microsoft.com/office/powerpoint/2010/main" val="1317752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1080A-27A9-444A-9784-8B54EB418624}"/>
              </a:ext>
            </a:extLst>
          </p:cNvPr>
          <p:cNvSpPr>
            <a:spLocks noGrp="1"/>
          </p:cNvSpPr>
          <p:nvPr>
            <p:ph type="title"/>
          </p:nvPr>
        </p:nvSpPr>
        <p:spPr>
          <a:xfrm>
            <a:off x="175934" y="101725"/>
            <a:ext cx="10515600" cy="707887"/>
          </a:xfrm>
        </p:spPr>
        <p:txBody>
          <a:bodyPr>
            <a:normAutofit/>
          </a:bodyPr>
          <a:lstStyle/>
          <a:p>
            <a:r>
              <a:rPr lang="en-US" sz="3600" dirty="0">
                <a:latin typeface="Cooper Black" panose="0208090404030B020404" pitchFamily="18" charset="0"/>
              </a:rPr>
              <a:t>Structure of fiori application setup</a:t>
            </a:r>
          </a:p>
        </p:txBody>
      </p:sp>
      <p:sp>
        <p:nvSpPr>
          <p:cNvPr id="3" name="Content Placeholder 2">
            <a:extLst>
              <a:ext uri="{FF2B5EF4-FFF2-40B4-BE49-F238E27FC236}">
                <a16:creationId xmlns:a16="http://schemas.microsoft.com/office/drawing/2014/main" id="{492AA65D-F1E1-42FF-A8CC-E1F741670557}"/>
              </a:ext>
            </a:extLst>
          </p:cNvPr>
          <p:cNvSpPr>
            <a:spLocks noGrp="1"/>
          </p:cNvSpPr>
          <p:nvPr>
            <p:ph idx="1"/>
          </p:nvPr>
        </p:nvSpPr>
        <p:spPr>
          <a:xfrm>
            <a:off x="175934" y="829490"/>
            <a:ext cx="10515600" cy="4351338"/>
          </a:xfrm>
        </p:spPr>
        <p:txBody>
          <a:bodyPr>
            <a:normAutofit/>
          </a:bodyPr>
          <a:lstStyle/>
          <a:p>
            <a:pPr marL="0" indent="0">
              <a:buNone/>
            </a:pPr>
            <a:r>
              <a:rPr lang="en-US" sz="1800" dirty="0">
                <a:latin typeface="Calibri (Body)"/>
              </a:rPr>
              <a:t>There are different folders and directory are required for setup project</a:t>
            </a:r>
          </a:p>
          <a:p>
            <a:pPr marL="342900" indent="-342900">
              <a:buAutoNum type="arabicPeriod"/>
            </a:pPr>
            <a:r>
              <a:rPr lang="en-US" sz="1800" dirty="0">
                <a:latin typeface="Calibri (Body)"/>
              </a:rPr>
              <a:t>Webapp = This provides the root directory and of all files given in alias                                                                     name or namespace </a:t>
            </a:r>
          </a:p>
          <a:p>
            <a:pPr marL="342900" indent="-342900">
              <a:buAutoNum type="arabicPeriod"/>
            </a:pPr>
            <a:r>
              <a:rPr lang="en-US" sz="1800" dirty="0">
                <a:latin typeface="Calibri (Body)"/>
              </a:rPr>
              <a:t>Controller = </a:t>
            </a:r>
            <a:r>
              <a:rPr lang="en-US" sz="1800" i="0" dirty="0">
                <a:solidFill>
                  <a:srgbClr val="202124"/>
                </a:solidFill>
                <a:effectLst/>
                <a:latin typeface="Calibri (Body)"/>
              </a:rPr>
              <a:t>The controller folder contains all the controllers used 				   by your views, and might also contain additional logic files that are                                                                     used by one or more controllers. The structure of the controller                                                                       folder should mirror the view folder.</a:t>
            </a:r>
          </a:p>
          <a:p>
            <a:pPr marL="342900" indent="-342900">
              <a:buAutoNum type="arabicPeriod"/>
            </a:pPr>
            <a:r>
              <a:rPr lang="en-US" sz="1800" dirty="0">
                <a:solidFill>
                  <a:srgbClr val="202124"/>
                </a:solidFill>
                <a:latin typeface="Calibri (Body)"/>
              </a:rPr>
              <a:t>models = It contains .json file and object of data</a:t>
            </a:r>
          </a:p>
          <a:p>
            <a:pPr marL="342900" indent="-342900">
              <a:buAutoNum type="arabicPeriod"/>
            </a:pPr>
            <a:r>
              <a:rPr lang="en-US" sz="1800" dirty="0">
                <a:solidFill>
                  <a:srgbClr val="202124"/>
                </a:solidFill>
                <a:latin typeface="Calibri (Body)"/>
              </a:rPr>
              <a:t>utils = It is the reuse file of JS code</a:t>
            </a:r>
          </a:p>
          <a:p>
            <a:pPr marL="342900" indent="-342900">
              <a:buAutoNum type="arabicPeriod"/>
            </a:pPr>
            <a:r>
              <a:rPr lang="en-US" sz="1800" dirty="0">
                <a:solidFill>
                  <a:srgbClr val="202124"/>
                </a:solidFill>
                <a:latin typeface="Calibri (Body)"/>
              </a:rPr>
              <a:t>view = It contains all the .xml files. </a:t>
            </a:r>
          </a:p>
          <a:p>
            <a:pPr marL="342900" indent="-342900">
              <a:buAutoNum type="arabicPeriod"/>
            </a:pPr>
            <a:r>
              <a:rPr lang="en-US" sz="1800" dirty="0">
                <a:solidFill>
                  <a:srgbClr val="202124"/>
                </a:solidFill>
                <a:latin typeface="Calibri (Body)"/>
              </a:rPr>
              <a:t>Component.js = It is the starting file of our app</a:t>
            </a:r>
          </a:p>
          <a:p>
            <a:pPr marL="342900" indent="-342900">
              <a:buAutoNum type="arabicPeriod"/>
            </a:pPr>
            <a:r>
              <a:rPr lang="en-US" sz="1800" dirty="0">
                <a:solidFill>
                  <a:srgbClr val="202124"/>
                </a:solidFill>
                <a:latin typeface="Calibri (Body)"/>
              </a:rPr>
              <a:t>manifest.json = It is the application descriptor file.</a:t>
            </a:r>
          </a:p>
          <a:p>
            <a:pPr marL="342900" indent="-342900">
              <a:buAutoNum type="arabicPeriod"/>
            </a:pPr>
            <a:r>
              <a:rPr lang="en-US" sz="1800" dirty="0">
                <a:solidFill>
                  <a:srgbClr val="202124"/>
                </a:solidFill>
                <a:latin typeface="Calibri (Body)"/>
              </a:rPr>
              <a:t>Index.html </a:t>
            </a:r>
          </a:p>
          <a:p>
            <a:pPr marL="0" indent="0">
              <a:buNone/>
            </a:pPr>
            <a:endParaRPr lang="en-US" sz="1800" dirty="0">
              <a:solidFill>
                <a:srgbClr val="202124"/>
              </a:solidFill>
              <a:latin typeface="Calibri (Body)"/>
            </a:endParaRPr>
          </a:p>
        </p:txBody>
      </p:sp>
      <p:pic>
        <p:nvPicPr>
          <p:cNvPr id="4" name="Picture 3">
            <a:extLst>
              <a:ext uri="{FF2B5EF4-FFF2-40B4-BE49-F238E27FC236}">
                <a16:creationId xmlns:a16="http://schemas.microsoft.com/office/drawing/2014/main" id="{A56E5478-149E-4582-B390-03317593D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88547E5F-7AB1-4696-BCDF-6582225E1E18}"/>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10" name="Picture 9">
            <a:extLst>
              <a:ext uri="{FF2B5EF4-FFF2-40B4-BE49-F238E27FC236}">
                <a16:creationId xmlns:a16="http://schemas.microsoft.com/office/drawing/2014/main" id="{686BC510-E6CD-4310-BC6F-5F1B15E43E25}"/>
              </a:ext>
            </a:extLst>
          </p:cNvPr>
          <p:cNvPicPr>
            <a:picLocks noChangeAspect="1"/>
          </p:cNvPicPr>
          <p:nvPr/>
        </p:nvPicPr>
        <p:blipFill>
          <a:blip r:embed="rId3"/>
          <a:stretch>
            <a:fillRect/>
          </a:stretch>
        </p:blipFill>
        <p:spPr>
          <a:xfrm>
            <a:off x="8247186" y="1257300"/>
            <a:ext cx="2447280" cy="3991708"/>
          </a:xfrm>
          <a:prstGeom prst="rect">
            <a:avLst/>
          </a:prstGeom>
        </p:spPr>
      </p:pic>
    </p:spTree>
    <p:extLst>
      <p:ext uri="{BB962C8B-B14F-4D97-AF65-F5344CB8AC3E}">
        <p14:creationId xmlns:p14="http://schemas.microsoft.com/office/powerpoint/2010/main" val="1490427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87C6A-5A4C-4330-B520-79859F015CB9}"/>
              </a:ext>
            </a:extLst>
          </p:cNvPr>
          <p:cNvSpPr>
            <a:spLocks noGrp="1"/>
          </p:cNvSpPr>
          <p:nvPr>
            <p:ph type="ctrTitle"/>
          </p:nvPr>
        </p:nvSpPr>
        <p:spPr>
          <a:xfrm>
            <a:off x="249330" y="121603"/>
            <a:ext cx="5419797" cy="707886"/>
          </a:xfrm>
        </p:spPr>
        <p:txBody>
          <a:bodyPr>
            <a:normAutofit/>
          </a:bodyPr>
          <a:lstStyle/>
          <a:p>
            <a:pPr algn="l"/>
            <a:r>
              <a:rPr lang="en-US" sz="3600" dirty="0">
                <a:latin typeface="Cooper Black" panose="0208090404030B020404" pitchFamily="18" charset="0"/>
              </a:rPr>
              <a:t>What is Component.js</a:t>
            </a:r>
          </a:p>
        </p:txBody>
      </p:sp>
      <p:sp>
        <p:nvSpPr>
          <p:cNvPr id="3" name="Subtitle 2">
            <a:extLst>
              <a:ext uri="{FF2B5EF4-FFF2-40B4-BE49-F238E27FC236}">
                <a16:creationId xmlns:a16="http://schemas.microsoft.com/office/drawing/2014/main" id="{1F248596-C6F7-4893-B5E8-086D096EAD3A}"/>
              </a:ext>
            </a:extLst>
          </p:cNvPr>
          <p:cNvSpPr>
            <a:spLocks noGrp="1"/>
          </p:cNvSpPr>
          <p:nvPr>
            <p:ph type="subTitle" idx="1"/>
          </p:nvPr>
        </p:nvSpPr>
        <p:spPr>
          <a:xfrm>
            <a:off x="249330" y="765944"/>
            <a:ext cx="11089703" cy="5124518"/>
          </a:xfrm>
        </p:spPr>
        <p:txBody>
          <a:bodyPr>
            <a:normAutofit/>
          </a:bodyPr>
          <a:lstStyle/>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Component.js the starting point of ANY fiori app. If an app has Component.js inside, its called </a:t>
            </a:r>
            <a:r>
              <a:rPr lang="en-US" sz="1800" b="1" dirty="0">
                <a:solidFill>
                  <a:schemeClr val="tx1">
                    <a:lumMod val="95000"/>
                    <a:lumOff val="5000"/>
                  </a:schemeClr>
                </a:solidFill>
                <a:latin typeface="Calibri (Body)"/>
              </a:rPr>
              <a:t>fiori like app. </a:t>
            </a:r>
            <a:r>
              <a:rPr lang="en-US" sz="1800" dirty="0">
                <a:solidFill>
                  <a:schemeClr val="tx1">
                    <a:lumMod val="95000"/>
                    <a:lumOff val="5000"/>
                  </a:schemeClr>
                </a:solidFill>
                <a:latin typeface="Calibri (Body)"/>
                <a:cs typeface="Arial" panose="020B0604020202020204" pitchFamily="34" charset="0"/>
              </a:rPr>
              <a:t>      </a:t>
            </a:r>
          </a:p>
          <a:p>
            <a:pPr marL="285750" indent="-285750" algn="just">
              <a:lnSpc>
                <a:spcPct val="100000"/>
              </a:lnSpc>
              <a:spcBef>
                <a:spcPts val="0"/>
              </a:spcBef>
              <a:buFont typeface="Arial" panose="020B0604020202020204" pitchFamily="34" charset="0"/>
              <a:buChar char="•"/>
            </a:pP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The </a:t>
            </a:r>
            <a:r>
              <a:rPr kumimoji="0" lang="en-US" altLang="en-US" sz="1800" b="0" i="0" u="none" strike="noStrike" cap="none" normalizeH="0" baseline="0" dirty="0">
                <a:ln>
                  <a:noFill/>
                </a:ln>
                <a:solidFill>
                  <a:schemeClr val="tx1">
                    <a:lumMod val="95000"/>
                    <a:lumOff val="5000"/>
                  </a:schemeClr>
                </a:solidFill>
                <a:effectLst/>
                <a:latin typeface="Calibri (Body)"/>
                <a:cs typeface="Courier New" panose="02070309020205020404" pitchFamily="49" charset="0"/>
              </a:rPr>
              <a:t>Component.js</a:t>
            </a: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 file is the component controller and provides the runtime metadata and the component methods.</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the wrapper of all the functionality. We never start any productive code in index.html, rather its all kept in Component.js</a:t>
            </a:r>
          </a:p>
          <a:p>
            <a:pPr marL="285750" indent="-285750" algn="l">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a class which inherits from sap/ui/core/UIComponent standard class. We                                                                   inherit to reuse the functionality offered by SAP like routing.</a:t>
            </a:r>
          </a:p>
          <a:p>
            <a:pPr marL="285750" indent="-285750" algn="l">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When app starts, UI5 framework will scan your project’s base directory to check                                                                    if it has a file with exact name </a:t>
            </a:r>
            <a:r>
              <a:rPr lang="en-US" sz="1800" b="1" dirty="0">
                <a:solidFill>
                  <a:schemeClr val="tx1">
                    <a:lumMod val="95000"/>
                    <a:lumOff val="5000"/>
                  </a:schemeClr>
                </a:solidFill>
                <a:latin typeface="Calibri (Body)"/>
              </a:rPr>
              <a:t>Component.js</a:t>
            </a:r>
          </a:p>
          <a:p>
            <a:pPr marL="285750" indent="-285750" algn="l">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The component file calls the manifest file and we keep all app level configuration                                                               inside the manifest file.</a:t>
            </a:r>
          </a:p>
          <a:p>
            <a:pPr marL="285750" indent="-285750" algn="l">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It is also important from the point of view that we will instantiate all models for                                                                       our application inside the manifest file. The model instantiated in manifest                                                                       file are directly set on the component and not on the root view. </a:t>
            </a:r>
            <a:endParaRPr lang="en-US" sz="1800" b="1" dirty="0">
              <a:solidFill>
                <a:schemeClr val="tx1">
                  <a:lumMod val="95000"/>
                  <a:lumOff val="5000"/>
                </a:schemeClr>
              </a:solidFill>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endParaRPr>
          </a:p>
          <a:p>
            <a:pPr algn="l"/>
            <a:endParaRPr kumimoji="0" lang="en-US" altLang="en-US" sz="1800" b="0" i="0" u="none" strike="noStrike" cap="none" normalizeH="0" baseline="0" dirty="0">
              <a:ln>
                <a:noFill/>
              </a:ln>
              <a:solidFill>
                <a:schemeClr val="tx1">
                  <a:lumMod val="95000"/>
                  <a:lumOff val="5000"/>
                </a:schemeClr>
              </a:solidFill>
              <a:effectLst/>
              <a:latin typeface="Calibri (Body)"/>
            </a:endParaRPr>
          </a:p>
          <a:p>
            <a:pPr algn="l"/>
            <a:endParaRPr lang="en-US" sz="1800" dirty="0"/>
          </a:p>
        </p:txBody>
      </p:sp>
      <p:pic>
        <p:nvPicPr>
          <p:cNvPr id="4" name="Picture 3">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60A84B6B-B12E-4167-97CF-5860A564A264}"/>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C01DA33F-AE0A-4EAF-88B4-245F563FFB04}"/>
              </a:ext>
            </a:extLst>
          </p:cNvPr>
          <p:cNvPicPr>
            <a:picLocks noChangeAspect="1"/>
          </p:cNvPicPr>
          <p:nvPr/>
        </p:nvPicPr>
        <p:blipFill>
          <a:blip r:embed="rId3"/>
          <a:stretch>
            <a:fillRect/>
          </a:stretch>
        </p:blipFill>
        <p:spPr>
          <a:xfrm>
            <a:off x="8897971" y="2418898"/>
            <a:ext cx="2316681" cy="3673158"/>
          </a:xfrm>
          <a:prstGeom prst="rect">
            <a:avLst/>
          </a:prstGeom>
        </p:spPr>
      </p:pic>
    </p:spTree>
    <p:extLst>
      <p:ext uri="{BB962C8B-B14F-4D97-AF65-F5344CB8AC3E}">
        <p14:creationId xmlns:p14="http://schemas.microsoft.com/office/powerpoint/2010/main" val="3506106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B7E6E365-1157-4C16-B16B-3BFAA023A8BC}"/>
              </a:ext>
            </a:extLst>
          </p:cNvPr>
          <p:cNvSpPr txBox="1">
            <a:spLocks/>
          </p:cNvSpPr>
          <p:nvPr/>
        </p:nvSpPr>
        <p:spPr>
          <a:xfrm>
            <a:off x="320724" y="153294"/>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Skeleton of Component.js</a:t>
            </a:r>
          </a:p>
        </p:txBody>
      </p:sp>
      <p:sp>
        <p:nvSpPr>
          <p:cNvPr id="3" name="TextBox 2">
            <a:extLst>
              <a:ext uri="{FF2B5EF4-FFF2-40B4-BE49-F238E27FC236}">
                <a16:creationId xmlns:a16="http://schemas.microsoft.com/office/drawing/2014/main" id="{E1028556-592D-454D-8F19-2C3A5A199F7B}"/>
              </a:ext>
            </a:extLst>
          </p:cNvPr>
          <p:cNvSpPr txBox="1"/>
          <p:nvPr/>
        </p:nvSpPr>
        <p:spPr>
          <a:xfrm>
            <a:off x="443816" y="992066"/>
            <a:ext cx="8772182" cy="4431983"/>
          </a:xfrm>
          <a:prstGeom prst="rect">
            <a:avLst/>
          </a:prstGeom>
          <a:noFill/>
        </p:spPr>
        <p:txBody>
          <a:bodyPr wrap="square" rtlCol="0">
            <a:spAutoFit/>
          </a:bodyPr>
          <a:lstStyle/>
          <a:p>
            <a:r>
              <a:rPr lang="en-US" sz="1600" b="0" dirty="0">
                <a:solidFill>
                  <a:srgbClr val="001080"/>
                </a:solidFill>
                <a:effectLst/>
                <a:latin typeface="Consolas" panose="020B0609020204030204" pitchFamily="49" charset="0"/>
              </a:rPr>
              <a:t>sap</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ui</a:t>
            </a:r>
            <a:r>
              <a:rPr lang="en-US" sz="1600" b="0" dirty="0">
                <a:solidFill>
                  <a:srgbClr val="000000"/>
                </a:solidFill>
                <a:effectLst/>
                <a:latin typeface="Consolas" panose="020B0609020204030204" pitchFamily="49" charset="0"/>
              </a:rPr>
              <a:t>.</a:t>
            </a:r>
            <a:r>
              <a:rPr lang="en-US" sz="1600" b="0" dirty="0">
                <a:solidFill>
                  <a:srgbClr val="795E26"/>
                </a:solidFill>
                <a:effectLst/>
                <a:latin typeface="Consolas" panose="020B0609020204030204" pitchFamily="49" charset="0"/>
              </a:rPr>
              <a:t>define</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'sap/ui/core/UIComponent'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UIComponent</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'use strict'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return</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UIComponent</a:t>
            </a:r>
            <a:r>
              <a:rPr lang="en-US" sz="1600" b="0" dirty="0">
                <a:solidFill>
                  <a:srgbClr val="000000"/>
                </a:solidFill>
                <a:effectLst/>
                <a:latin typeface="Consolas" panose="020B0609020204030204" pitchFamily="49" charset="0"/>
              </a:rPr>
              <a:t>.</a:t>
            </a:r>
            <a:r>
              <a:rPr lang="en-US" sz="1600" b="0" dirty="0">
                <a:solidFill>
                  <a:srgbClr val="795E26"/>
                </a:solidFill>
                <a:effectLst/>
                <a:latin typeface="Consolas" panose="020B0609020204030204" pitchFamily="49" charset="0"/>
              </a:rPr>
              <a:t>extend</a:t>
            </a:r>
            <a:r>
              <a:rPr lang="en-US" sz="1600" b="0" dirty="0">
                <a:solidFill>
                  <a:srgbClr val="000000"/>
                </a:solidFill>
                <a:effectLst/>
                <a:latin typeface="Consolas" panose="020B0609020204030204" pitchFamily="49" charset="0"/>
              </a:rPr>
              <a:t>(</a:t>
            </a:r>
            <a:r>
              <a:rPr lang="en-US" sz="1600" b="0" dirty="0">
                <a:solidFill>
                  <a:srgbClr val="A31515"/>
                </a:solidFill>
                <a:effectLst/>
                <a:latin typeface="Consolas" panose="020B0609020204030204" pitchFamily="49" charset="0"/>
              </a:rPr>
              <a:t>"anubhav.app.Component"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metadata:</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init</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createContent</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destroy</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a:t>
            </a:r>
          </a:p>
        </p:txBody>
      </p:sp>
      <p:pic>
        <p:nvPicPr>
          <p:cNvPr id="4" name="Picture 3">
            <a:extLst>
              <a:ext uri="{FF2B5EF4-FFF2-40B4-BE49-F238E27FC236}">
                <a16:creationId xmlns:a16="http://schemas.microsoft.com/office/drawing/2014/main" id="{34313965-98F8-4A87-8B5E-91C845FB58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CDE4047D-EB1C-4F1A-ADA3-4DC4A130EEE5}"/>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Tree>
    <p:extLst>
      <p:ext uri="{BB962C8B-B14F-4D97-AF65-F5344CB8AC3E}">
        <p14:creationId xmlns:p14="http://schemas.microsoft.com/office/powerpoint/2010/main" val="1562900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4268A-D128-4FDC-A7DC-448145393038}"/>
              </a:ext>
            </a:extLst>
          </p:cNvPr>
          <p:cNvSpPr>
            <a:spLocks noGrp="1"/>
          </p:cNvSpPr>
          <p:nvPr>
            <p:ph type="ctrTitle"/>
          </p:nvPr>
        </p:nvSpPr>
        <p:spPr>
          <a:xfrm>
            <a:off x="0" y="101725"/>
            <a:ext cx="11299367" cy="584076"/>
          </a:xfrm>
        </p:spPr>
        <p:txBody>
          <a:bodyPr>
            <a:noAutofit/>
          </a:bodyPr>
          <a:lstStyle/>
          <a:p>
            <a:pPr algn="l"/>
            <a:r>
              <a:rPr lang="en-US" sz="3600" dirty="0">
                <a:solidFill>
                  <a:srgbClr val="3A3A3A"/>
                </a:solidFill>
                <a:latin typeface="Cooper Black" panose="0208090404030B020404" pitchFamily="18" charset="0"/>
              </a:rPr>
              <a:t>  </a:t>
            </a:r>
            <a:r>
              <a:rPr lang="en-US" sz="3600" i="0" dirty="0">
                <a:solidFill>
                  <a:srgbClr val="3A3A3A"/>
                </a:solidFill>
                <a:effectLst/>
                <a:latin typeface="Cooper Black" panose="0208090404030B020404" pitchFamily="18" charset="0"/>
              </a:rPr>
              <a:t>Component.js file has two important parts:</a:t>
            </a:r>
            <a:endParaRPr lang="en-US" sz="3600" dirty="0">
              <a:latin typeface="Cooper Black" panose="0208090404030B020404" pitchFamily="18" charset="0"/>
            </a:endParaRPr>
          </a:p>
        </p:txBody>
      </p:sp>
      <p:sp>
        <p:nvSpPr>
          <p:cNvPr id="3" name="Subtitle 2">
            <a:extLst>
              <a:ext uri="{FF2B5EF4-FFF2-40B4-BE49-F238E27FC236}">
                <a16:creationId xmlns:a16="http://schemas.microsoft.com/office/drawing/2014/main" id="{A4A001DF-D40E-4357-91F9-5100C17BD3AE}"/>
              </a:ext>
            </a:extLst>
          </p:cNvPr>
          <p:cNvSpPr>
            <a:spLocks noGrp="1"/>
          </p:cNvSpPr>
          <p:nvPr>
            <p:ph type="subTitle" idx="1"/>
          </p:nvPr>
        </p:nvSpPr>
        <p:spPr>
          <a:xfrm>
            <a:off x="316566" y="1107316"/>
            <a:ext cx="6093026" cy="4159276"/>
          </a:xfrm>
        </p:spPr>
        <p:txBody>
          <a:bodyPr>
            <a:noAutofit/>
          </a:bodyPr>
          <a:lstStyle/>
          <a:p>
            <a:pPr marL="342900" indent="-342900" algn="l">
              <a:lnSpc>
                <a:spcPct val="100000"/>
              </a:lnSpc>
              <a:buFont typeface="+mj-lt"/>
              <a:buAutoNum type="arabicPeriod"/>
            </a:pPr>
            <a:r>
              <a:rPr lang="en-US" sz="1800" i="0" dirty="0">
                <a:solidFill>
                  <a:schemeClr val="tx1">
                    <a:lumMod val="95000"/>
                    <a:lumOff val="5000"/>
                  </a:schemeClr>
                </a:solidFill>
                <a:effectLst/>
                <a:latin typeface="Calibri (Body)"/>
              </a:rPr>
              <a:t>The metadata section. It has property key manifest and value json. This property calls the manifest.json file which is also know as the app descriptor file. It holds all app level configuration and helps keep our Component file clean                                                                       thereby clearly separating application coding from                                                                               configuration settings.</a:t>
            </a:r>
            <a:endParaRPr lang="en-US" sz="1800" dirty="0">
              <a:solidFill>
                <a:schemeClr val="tx1">
                  <a:lumMod val="95000"/>
                  <a:lumOff val="5000"/>
                </a:schemeClr>
              </a:solidFill>
              <a:latin typeface="Calibri (Body)"/>
            </a:endParaRPr>
          </a:p>
          <a:p>
            <a:pPr marL="342900" indent="-342900" algn="l">
              <a:lnSpc>
                <a:spcPct val="100000"/>
              </a:lnSpc>
              <a:buFont typeface="+mj-lt"/>
              <a:buAutoNum type="arabicPeriod"/>
            </a:pPr>
            <a:r>
              <a:rPr lang="en-US" sz="1800" i="0" dirty="0">
                <a:solidFill>
                  <a:schemeClr val="tx1">
                    <a:lumMod val="95000"/>
                    <a:lumOff val="5000"/>
                  </a:schemeClr>
                </a:solidFill>
                <a:effectLst/>
                <a:latin typeface="Calibri (Body)"/>
              </a:rPr>
              <a:t>Another section of component file is the init function                                                                                    that is called when the component is initialized.                                                                                                When the component is instantiated, the init function                                                                                                    is automatically invoked.</a:t>
            </a:r>
            <a:endParaRPr lang="en-US" sz="1800" dirty="0">
              <a:solidFill>
                <a:schemeClr val="tx1">
                  <a:lumMod val="95000"/>
                  <a:lumOff val="5000"/>
                </a:schemeClr>
              </a:solidFill>
              <a:latin typeface="Calibri (Body)"/>
            </a:endParaRPr>
          </a:p>
        </p:txBody>
      </p:sp>
      <p:pic>
        <p:nvPicPr>
          <p:cNvPr id="4" name="Picture 3">
            <a:extLst>
              <a:ext uri="{FF2B5EF4-FFF2-40B4-BE49-F238E27FC236}">
                <a16:creationId xmlns:a16="http://schemas.microsoft.com/office/drawing/2014/main" id="{392905D0-5E75-4AA4-A365-CDE0E1F177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16BBF425-3516-47C9-BA8F-FCEFF6BDDF19}"/>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64A691D7-27B8-4430-9E06-CA5C2633020C}"/>
              </a:ext>
            </a:extLst>
          </p:cNvPr>
          <p:cNvPicPr>
            <a:picLocks noChangeAspect="1"/>
          </p:cNvPicPr>
          <p:nvPr/>
        </p:nvPicPr>
        <p:blipFill>
          <a:blip r:embed="rId3"/>
          <a:stretch>
            <a:fillRect/>
          </a:stretch>
        </p:blipFill>
        <p:spPr>
          <a:xfrm>
            <a:off x="6498036" y="1381434"/>
            <a:ext cx="5065102" cy="4619278"/>
          </a:xfrm>
          <a:prstGeom prst="rect">
            <a:avLst/>
          </a:prstGeom>
        </p:spPr>
      </p:pic>
    </p:spTree>
    <p:extLst>
      <p:ext uri="{BB962C8B-B14F-4D97-AF65-F5344CB8AC3E}">
        <p14:creationId xmlns:p14="http://schemas.microsoft.com/office/powerpoint/2010/main" val="1542787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38623-8A47-4F7B-9EF6-A7DF99F6747D}"/>
              </a:ext>
            </a:extLst>
          </p:cNvPr>
          <p:cNvSpPr txBox="1">
            <a:spLocks/>
          </p:cNvSpPr>
          <p:nvPr/>
        </p:nvSpPr>
        <p:spPr>
          <a:xfrm>
            <a:off x="310662" y="110829"/>
            <a:ext cx="10515600" cy="65749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a:p>
            <a:endParaRPr lang="en-US" sz="3600" dirty="0">
              <a:latin typeface="Cooper Black" panose="0208090404030B020404" pitchFamily="18" charset="0"/>
            </a:endParaRPr>
          </a:p>
          <a:p>
            <a:endParaRPr lang="en-US" sz="3600" dirty="0">
              <a:latin typeface="Cooper Black" panose="0208090404030B020404" pitchFamily="18" charset="0"/>
            </a:endParaRPr>
          </a:p>
        </p:txBody>
      </p:sp>
      <p:sp>
        <p:nvSpPr>
          <p:cNvPr id="3" name="Content Placeholder 2">
            <a:extLst>
              <a:ext uri="{FF2B5EF4-FFF2-40B4-BE49-F238E27FC236}">
                <a16:creationId xmlns:a16="http://schemas.microsoft.com/office/drawing/2014/main" id="{36F3D242-056B-4C2A-AED1-9536EA1E6082}"/>
              </a:ext>
            </a:extLst>
          </p:cNvPr>
          <p:cNvSpPr txBox="1">
            <a:spLocks/>
          </p:cNvSpPr>
          <p:nvPr/>
        </p:nvSpPr>
        <p:spPr>
          <a:xfrm>
            <a:off x="310662" y="904725"/>
            <a:ext cx="10515600"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Design simple a Fiori Application</a:t>
            </a:r>
          </a:p>
          <a:p>
            <a:pPr marL="342900" indent="-342900">
              <a:buFont typeface="Arial" panose="020B0604020202020204" pitchFamily="34" charset="0"/>
              <a:buAutoNum type="arabicPeriod"/>
            </a:pPr>
            <a:r>
              <a:rPr lang="en-US" sz="1800" dirty="0"/>
              <a:t>Create a webapp folder</a:t>
            </a:r>
          </a:p>
          <a:p>
            <a:pPr marL="0" indent="0">
              <a:buNone/>
            </a:pPr>
            <a:r>
              <a:rPr lang="en-US" sz="1800" dirty="0"/>
              <a:t>       1.1 Create Two folder as controller and view</a:t>
            </a:r>
          </a:p>
          <a:p>
            <a:pPr marL="0" indent="0">
              <a:buNone/>
            </a:pPr>
            <a:r>
              <a:rPr lang="en-US" sz="1800" dirty="0"/>
              <a:t>2. Controller and View section section </a:t>
            </a:r>
          </a:p>
          <a:p>
            <a:pPr marL="0" indent="0">
              <a:buNone/>
            </a:pPr>
            <a:r>
              <a:rPr lang="en-US" sz="1800" dirty="0"/>
              <a:t>       2.1 </a:t>
            </a:r>
            <a:r>
              <a:rPr lang="en-US" sz="1800" dirty="0">
                <a:hlinkClick r:id="rId2"/>
              </a:rPr>
              <a:t>Create App Controller</a:t>
            </a:r>
            <a:endParaRPr lang="en-US" sz="1800" dirty="0"/>
          </a:p>
          <a:p>
            <a:pPr marL="0" indent="0">
              <a:buNone/>
            </a:pPr>
            <a:r>
              <a:rPr lang="en-US" sz="1800" dirty="0"/>
              <a:t>       2.2 </a:t>
            </a:r>
            <a:r>
              <a:rPr lang="en-US" sz="1800" dirty="0">
                <a:hlinkClick r:id="rId3"/>
              </a:rPr>
              <a:t>Base Controller </a:t>
            </a:r>
            <a:endParaRPr lang="en-US" sz="1800" dirty="0"/>
          </a:p>
          <a:p>
            <a:pPr marL="0" indent="0">
              <a:buNone/>
            </a:pPr>
            <a:r>
              <a:rPr lang="en-US" sz="1800" dirty="0"/>
              <a:t>       2.3  </a:t>
            </a:r>
            <a:r>
              <a:rPr lang="en-US" sz="1800" dirty="0">
                <a:hlinkClick r:id="rId4"/>
              </a:rPr>
              <a:t>View1 controller</a:t>
            </a:r>
            <a:endParaRPr lang="en-US" sz="1800" dirty="0"/>
          </a:p>
          <a:p>
            <a:pPr marL="0" indent="0">
              <a:buNone/>
            </a:pPr>
            <a:r>
              <a:rPr lang="en-US" sz="1800" dirty="0"/>
              <a:t>       2.4  </a:t>
            </a:r>
            <a:r>
              <a:rPr lang="en-US" sz="1800" dirty="0">
                <a:hlinkClick r:id="rId5"/>
              </a:rPr>
              <a:t>View2 Controller </a:t>
            </a:r>
            <a:endParaRPr lang="en-US" sz="1800" dirty="0"/>
          </a:p>
          <a:p>
            <a:pPr marL="0" indent="0">
              <a:buNone/>
            </a:pPr>
            <a:r>
              <a:rPr lang="en-US" sz="1800" dirty="0"/>
              <a:t>       2.5 </a:t>
            </a:r>
            <a:r>
              <a:rPr lang="en-US" sz="1800" dirty="0">
                <a:hlinkClick r:id="rId6"/>
              </a:rPr>
              <a:t>App view</a:t>
            </a:r>
            <a:endParaRPr lang="en-US" sz="1800" dirty="0"/>
          </a:p>
          <a:p>
            <a:pPr marL="0" indent="0">
              <a:buNone/>
            </a:pPr>
            <a:r>
              <a:rPr lang="en-US" sz="1800" dirty="0"/>
              <a:t>       2.6 </a:t>
            </a:r>
            <a:r>
              <a:rPr lang="en-US" sz="1800" dirty="0">
                <a:hlinkClick r:id="rId7"/>
              </a:rPr>
              <a:t>View1. view</a:t>
            </a:r>
            <a:endParaRPr lang="en-US" sz="1800" dirty="0"/>
          </a:p>
          <a:p>
            <a:pPr marL="0" indent="0">
              <a:buNone/>
            </a:pPr>
            <a:r>
              <a:rPr lang="en-US" sz="1800" dirty="0"/>
              <a:t>       2.7 </a:t>
            </a:r>
            <a:r>
              <a:rPr lang="en-US" sz="1800" dirty="0">
                <a:hlinkClick r:id="rId8"/>
              </a:rPr>
              <a:t>View2. view</a:t>
            </a:r>
            <a:endParaRPr lang="en-US" sz="1800" dirty="0"/>
          </a:p>
          <a:p>
            <a:pPr marL="0" indent="0">
              <a:buNone/>
            </a:pPr>
            <a:r>
              <a:rPr lang="en-US" sz="1800" dirty="0"/>
              <a:t> 3. Update </a:t>
            </a:r>
            <a:r>
              <a:rPr lang="en-US" sz="1800" dirty="0">
                <a:hlinkClick r:id="rId9"/>
              </a:rPr>
              <a:t>Component.js</a:t>
            </a:r>
            <a:endParaRPr lang="en-US" sz="1800" dirty="0"/>
          </a:p>
          <a:p>
            <a:pPr marL="0" indent="0">
              <a:buNone/>
            </a:pPr>
            <a:r>
              <a:rPr lang="en-US" sz="1800" dirty="0"/>
              <a:t> 4. </a:t>
            </a:r>
            <a:r>
              <a:rPr lang="en-US" sz="1800" dirty="0">
                <a:hlinkClick r:id="rId10"/>
              </a:rPr>
              <a:t>index.html file</a:t>
            </a:r>
            <a:endParaRPr lang="en-US" sz="1800" dirty="0"/>
          </a:p>
        </p:txBody>
      </p:sp>
      <p:pic>
        <p:nvPicPr>
          <p:cNvPr id="4" name="Picture 3">
            <a:extLst>
              <a:ext uri="{FF2B5EF4-FFF2-40B4-BE49-F238E27FC236}">
                <a16:creationId xmlns:a16="http://schemas.microsoft.com/office/drawing/2014/main" id="{45C8B5AD-FE33-4241-9825-4B0BB0CE48F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6524FEF8-2DB1-4B0B-9B0E-8BFBAFC35721}"/>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6" name="Picture 2" descr="Free Vector | Professional programmer engineer writing code">
            <a:extLst>
              <a:ext uri="{FF2B5EF4-FFF2-40B4-BE49-F238E27FC236}">
                <a16:creationId xmlns:a16="http://schemas.microsoft.com/office/drawing/2014/main" id="{493B5F4D-A5F7-42CC-BBD6-C179DA78866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38783" y="1235319"/>
            <a:ext cx="4470952" cy="4387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357054"/>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8064</TotalTime>
  <Words>2026</Words>
  <Application>Microsoft Office PowerPoint</Application>
  <PresentationFormat>Widescreen</PresentationFormat>
  <Paragraphs>274</Paragraphs>
  <Slides>26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Calibri (Body)</vt:lpstr>
      <vt:lpstr>Calibri Light</vt:lpstr>
      <vt:lpstr>Consolas</vt:lpstr>
      <vt:lpstr>Cooper Black</vt:lpstr>
      <vt:lpstr>Open Sans</vt:lpstr>
      <vt:lpstr>Office Theme</vt:lpstr>
      <vt:lpstr>PowerPoint Presentation</vt:lpstr>
      <vt:lpstr>PowerPoint Presentation</vt:lpstr>
      <vt:lpstr>PowerPoint Presentation</vt:lpstr>
      <vt:lpstr>PowerPoint Presentation</vt:lpstr>
      <vt:lpstr>Structure of fiori application setup</vt:lpstr>
      <vt:lpstr>What is Component.js</vt:lpstr>
      <vt:lpstr>PowerPoint Presentation</vt:lpstr>
      <vt:lpstr>  Component.js file has two important parts:</vt:lpstr>
      <vt:lpstr>PowerPoint Presentation</vt:lpstr>
      <vt:lpstr>What is manifest.json ?</vt:lpstr>
      <vt:lpstr>PowerPoint Presentation</vt:lpstr>
      <vt:lpstr>Three Sections of manifest.json</vt:lpstr>
      <vt:lpstr>App Overview: The Basic Files of App  </vt:lpstr>
      <vt:lpstr>PowerPoint Presentation</vt:lpstr>
      <vt:lpstr>Model Instantiation</vt:lpstr>
      <vt:lpstr>PowerPoint Presentation</vt:lpstr>
      <vt:lpstr>Routes and Routing </vt:lpstr>
      <vt:lpstr>Routing Configuration</vt:lpstr>
      <vt:lpstr>Navigation and Routing</vt:lpstr>
      <vt:lpstr>Exercise  </vt:lpstr>
      <vt:lpstr>Concept of enable routing</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kuldeep singh shekhawat</cp:lastModifiedBy>
  <cp:revision>754</cp:revision>
  <dcterms:created xsi:type="dcterms:W3CDTF">2016-07-10T03:33:26Z</dcterms:created>
  <dcterms:modified xsi:type="dcterms:W3CDTF">2021-05-22T11:29:30Z</dcterms:modified>
</cp:coreProperties>
</file>